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57" r:id="rId2"/>
    <p:sldId id="261" r:id="rId3"/>
    <p:sldId id="258" r:id="rId4"/>
    <p:sldId id="278" r:id="rId5"/>
    <p:sldId id="266" r:id="rId6"/>
    <p:sldId id="277" r:id="rId7"/>
    <p:sldId id="275" r:id="rId8"/>
    <p:sldId id="259" r:id="rId9"/>
    <p:sldId id="264" r:id="rId10"/>
    <p:sldId id="276" r:id="rId11"/>
    <p:sldId id="273" r:id="rId12"/>
    <p:sldId id="268" r:id="rId13"/>
    <p:sldId id="269" r:id="rId14"/>
    <p:sldId id="280" r:id="rId15"/>
    <p:sldId id="271" r:id="rId16"/>
    <p:sldId id="270" r:id="rId17"/>
    <p:sldId id="274" r:id="rId18"/>
    <p:sldId id="272" r:id="rId19"/>
    <p:sldId id="279" r:id="rId20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48"/>
  </p:normalViewPr>
  <p:slideViewPr>
    <p:cSldViewPr snapToGrid="0">
      <p:cViewPr varScale="1">
        <p:scale>
          <a:sx n="117" d="100"/>
          <a:sy n="117" d="100"/>
        </p:scale>
        <p:origin x="26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6BF622-2501-B94D-9126-3FA31AD4FCCC}" type="datetimeFigureOut">
              <a:rPr lang="ru-RU" smtClean="0"/>
              <a:t>01.04.2024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8C5481-26DE-314F-A2A0-493EFF4540E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96615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8C5481-26DE-314F-A2A0-493EFF4540E5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939775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BC34433-FA7D-4D9F-872C-90F02F3B6E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FFCDD7B-EBA5-9F77-7856-98D0DBF2B7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3303EB1-96C7-1A33-EBD8-881D5E227C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43CEB-DF37-8A49-AF87-8FEB5F139C76}" type="datetime1">
              <a:rPr lang="ru-RU" smtClean="0"/>
              <a:t>01.04.2024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C4792D5-9939-C9D1-9595-04BEEBB01E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IX </a:t>
            </a:r>
            <a:r>
              <a:rPr lang="ru-RU"/>
              <a:t>Международная конференция ЛаПлаз-2024
Москва, 2024 г.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5234EDD-A841-41CA-7BA6-C18836E830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047D9-457F-D340-9D26-D2C166E3779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376180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DFCE80-9119-DB3B-D376-B746D5975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E94CE459-166A-CBCC-A85E-3D753E5360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94A16E0-9A1F-42F9-2BFA-92B4F14F1B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98ABD-BE95-7646-BCD1-2DEA44E94C7B}" type="datetime1">
              <a:rPr lang="ru-RU" smtClean="0"/>
              <a:t>01.04.2024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99E78E3-4999-3A41-2B1C-8491FADA42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IX </a:t>
            </a:r>
            <a:r>
              <a:rPr lang="ru-RU"/>
              <a:t>Международная конференция ЛаПлаз-2024
Москва, 2024 г.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617C808-53F3-759E-B86F-C01383E8CB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047D9-457F-D340-9D26-D2C166E3779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425819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D137C086-C664-7A20-4CF7-D6BCE83F66E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EED68F81-455B-06C8-DEB1-5A157D8144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8B9BAFE-A5D7-3D27-FF8D-6808ACE691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C19BD0-5408-7D42-AF59-E913BF8DA603}" type="datetime1">
              <a:rPr lang="ru-RU" smtClean="0"/>
              <a:t>01.04.2024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8DC3137-81D6-BC80-246F-04BB3268AB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IX </a:t>
            </a:r>
            <a:r>
              <a:rPr lang="ru-RU"/>
              <a:t>Международная конференция ЛаПлаз-2024
Москва, 2024 г.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06F727A-1682-8681-F29C-AB41B8FC7D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047D9-457F-D340-9D26-D2C166E3779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652027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5546501-EE03-A8C8-641A-373D99C46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050267A-128F-EA99-9C44-34926BF46A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68B053A-8C45-1DD0-5ECE-8A3D14C87A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8564B-2B9C-0744-ACFA-BB30F20806FD}" type="datetime1">
              <a:rPr lang="ru-RU" smtClean="0"/>
              <a:t>01.04.2024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866AC5D-2887-B61A-4D7C-CAC87682A2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IX </a:t>
            </a:r>
            <a:r>
              <a:rPr lang="ru-RU"/>
              <a:t>Международная конференция ЛаПлаз-2024
Москва, 2024 г.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2315D2E-4F7C-0F25-366E-1DAB5DC8C9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047D9-457F-D340-9D26-D2C166E3779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85872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BE5295C-761B-1D4B-E9CE-4F0ADC7594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9F853DD-3E34-0E68-9C0E-EB2C8B4EA8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08B75EA-F019-EF07-4EB1-F69E9A713E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630F4-272C-0049-90C0-A8A3A94158A1}" type="datetime1">
              <a:rPr lang="ru-RU" smtClean="0"/>
              <a:t>01.04.2024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189EF64-4BE5-1A45-1644-CA657D86A4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IX </a:t>
            </a:r>
            <a:r>
              <a:rPr lang="ru-RU"/>
              <a:t>Международная конференция ЛаПлаз-2024
Москва, 2024 г.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1261645-ADC8-BB74-C582-70DB510B8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047D9-457F-D340-9D26-D2C166E3779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078636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6B8796A-4A78-0A21-0524-D4DF9BF7F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0B22758-E267-74AD-1EB0-E47F29F08B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D9C475F-1D1B-BD70-F262-CCB036EC92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D3E32D7F-47B4-C510-AB20-C1FFDC778D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2F057-F6F8-D44E-B37F-F4C46307109B}" type="datetime1">
              <a:rPr lang="ru-RU" smtClean="0"/>
              <a:t>01.04.2024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8614C89-02B7-678C-9411-3E45BCED3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IX </a:t>
            </a:r>
            <a:r>
              <a:rPr lang="ru-RU"/>
              <a:t>Международная конференция ЛаПлаз-2024
Москва, 2024 г.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7B30924-56A0-E710-18EF-92D3B6C2F8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047D9-457F-D340-9D26-D2C166E3779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780659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5BBB270-EEDE-21B8-557D-B1609CB36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46AF300-08CA-2538-4419-D6995F76CD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3F934879-A40F-B676-7D02-EA513620B6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0C801DF4-E949-A386-6A93-69F8E1E7669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3EE4E10B-8BDD-9C65-07EA-6662E9CD46F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D2880656-6E86-F623-584A-471170CAFA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69777C-D6D0-B743-B3C7-84C228C84645}" type="datetime1">
              <a:rPr lang="ru-RU" smtClean="0"/>
              <a:t>01.04.2024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19D332EB-5E4E-77E3-4C8F-4CBA2302EE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IX </a:t>
            </a:r>
            <a:r>
              <a:rPr lang="ru-RU"/>
              <a:t>Международная конференция ЛаПлаз-2024
Москва, 2024 г.</a:t>
            </a:r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99B2F810-A754-F6D8-2B48-A828C5047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047D9-457F-D340-9D26-D2C166E3779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302434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DBC1E2F-205D-DD1F-E626-D21D34847D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82E4AD06-9CE5-8017-025D-475E8FFACE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4C619-9AF7-B448-8DCF-6F39DE4993E6}" type="datetime1">
              <a:rPr lang="ru-RU" smtClean="0"/>
              <a:t>01.04.2024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9270B6E-19AA-54D8-7E3B-72263BFD82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IX </a:t>
            </a:r>
            <a:r>
              <a:rPr lang="ru-RU"/>
              <a:t>Международная конференция ЛаПлаз-2024
Москва, 2024 г.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956E67A0-FB6B-4965-9C27-7993BEA1A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047D9-457F-D340-9D26-D2C166E3779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742429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B777806F-8C13-C9CE-388C-F7F948E5DA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327BF8-58F2-7E4B-9C7F-38C4F5BD807A}" type="datetime1">
              <a:rPr lang="ru-RU" smtClean="0"/>
              <a:t>01.04.2024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62F2BFD8-1371-1EC0-62E0-2422F4B06F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IX </a:t>
            </a:r>
            <a:r>
              <a:rPr lang="ru-RU"/>
              <a:t>Международная конференция ЛаПлаз-2024
Москва, 2024 г.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8458036-E613-FC8B-E87C-FBF66978B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047D9-457F-D340-9D26-D2C166E3779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854416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590141A-9601-6DF7-4F77-12E5A9C0D4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970EEC0-60D5-2214-2896-8F6DFE9DCB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A937680-7857-2A0E-B671-F3C4C7E742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25A6C07-4BFF-8FFE-2686-9FB858BFF4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B89A7-7619-344E-98AD-A88F9B2A4F93}" type="datetime1">
              <a:rPr lang="ru-RU" smtClean="0"/>
              <a:t>01.04.2024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3D3F7A2-7218-BF3E-3431-90A0EC6332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IX </a:t>
            </a:r>
            <a:r>
              <a:rPr lang="ru-RU"/>
              <a:t>Международная конференция ЛаПлаз-2024
Москва, 2024 г.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EF1E5B8-DF80-7006-AC8A-9A8F5E869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047D9-457F-D340-9D26-D2C166E3779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096703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81CF539-5DCD-02FC-0EFF-2A4C7E35D5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CF2890D0-1328-A575-3D69-DB00E45D0DE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97C33F7A-857F-424A-FD1D-9890610113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15F5A98-4673-A072-71EA-A37D79D3E9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D8A949-09C6-5C4E-A76D-E41D64DAB37B}" type="datetime1">
              <a:rPr lang="ru-RU" smtClean="0"/>
              <a:t>01.04.2024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751EE0A-F0BC-8BA4-A533-E8F0B31633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IX </a:t>
            </a:r>
            <a:r>
              <a:rPr lang="ru-RU"/>
              <a:t>Международная конференция ЛаПлаз-2024
Москва, 2024 г.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400B596-CDC1-9C1D-6934-BECD3AF984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047D9-457F-D340-9D26-D2C166E3779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154350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85360FE-043A-8F68-8116-DC209A424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DDC8309-5E0B-2DA9-FD07-9158E04348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B5994D8-DEA2-8860-3821-774792FDC7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9F098E-17B7-DB40-AC1F-BC43F8B51954}" type="datetime1">
              <a:rPr lang="ru-RU" smtClean="0"/>
              <a:t>01.04.2024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0E73BFC-CDFF-FDC1-240B-DCE194F690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IX </a:t>
            </a:r>
            <a:r>
              <a:rPr lang="ru-RU"/>
              <a:t>Международная конференция ЛаПлаз-2024
Москва, 2024 г.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3C26D22-15D2-B644-9688-10E90CEE5B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F047D9-457F-D340-9D26-D2C166E3779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990635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hyperlink" Target="mailto:kolokolchikov@inr.ru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7" Type="http://schemas.openxmlformats.org/officeDocument/2006/relationships/image" Target="../media/image20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2.gif"/><Relationship Id="rId4" Type="http://schemas.openxmlformats.org/officeDocument/2006/relationships/image" Target="../media/image31.g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正方形/長方形 43">
            <a:extLst>
              <a:ext uri="{FF2B5EF4-FFF2-40B4-BE49-F238E27FC236}">
                <a16:creationId xmlns:a16="http://schemas.microsoft.com/office/drawing/2014/main" id="{7B2A8CAD-94A2-63AB-2CE2-7B3CA963B952}"/>
              </a:ext>
            </a:extLst>
          </p:cNvPr>
          <p:cNvSpPr/>
          <p:nvPr/>
        </p:nvSpPr>
        <p:spPr>
          <a:xfrm>
            <a:off x="-12000" y="6248399"/>
            <a:ext cx="12204000" cy="632749"/>
          </a:xfrm>
          <a:prstGeom prst="rect">
            <a:avLst/>
          </a:prstGeom>
          <a:solidFill>
            <a:srgbClr val="160D9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n w="0"/>
              <a:solidFill>
                <a:srgbClr val="A6FA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 useBgFill="1">
        <p:nvSpPr>
          <p:cNvPr id="15" name="タイトル 1">
            <a:extLst>
              <a:ext uri="{FF2B5EF4-FFF2-40B4-BE49-F238E27FC236}">
                <a16:creationId xmlns:a16="http://schemas.microsoft.com/office/drawing/2014/main" id="{CA7C3D24-5A4A-D7C9-5D56-18763A96CB8C}"/>
              </a:ext>
            </a:extLst>
          </p:cNvPr>
          <p:cNvSpPr txBox="1"/>
          <p:nvPr/>
        </p:nvSpPr>
        <p:spPr>
          <a:xfrm>
            <a:off x="2155" y="2177918"/>
            <a:ext cx="12179998" cy="8679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b">
            <a:spAutoFit/>
          </a:bodyPr>
          <a:lstStyle>
            <a:lvl1pPr algn="ctr">
              <a:lnSpc>
                <a:spcPct val="90000"/>
              </a:lnSpc>
              <a:defRPr sz="6600" b="1">
                <a:solidFill>
                  <a:srgbClr val="130C77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algn="ctr"/>
            <a:r>
              <a:rPr lang="ru-RU" sz="2800" kern="1400" spc="-5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</a:t>
            </a:r>
            <a:r>
              <a:rPr lang="ru-RU" sz="2800" kern="1400" spc="-5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рохождение критической энергии протонным пучком </a:t>
            </a:r>
          </a:p>
          <a:p>
            <a:pPr algn="ctr"/>
            <a:r>
              <a:rPr lang="ru-RU" sz="2800" kern="1400" spc="-5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в гармоническом и барьерном ВЧ коллайдера</a:t>
            </a:r>
            <a:r>
              <a:rPr lang="en-US" sz="2800" kern="1400" spc="-5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NICA</a:t>
            </a:r>
          </a:p>
        </p:txBody>
      </p:sp>
      <p:sp>
        <p:nvSpPr>
          <p:cNvPr id="20" name="字幕 2">
            <a:extLst>
              <a:ext uri="{FF2B5EF4-FFF2-40B4-BE49-F238E27FC236}">
                <a16:creationId xmlns:a16="http://schemas.microsoft.com/office/drawing/2014/main" id="{93588122-67CA-5A4E-0BEE-DF6E195CB28C}"/>
              </a:ext>
            </a:extLst>
          </p:cNvPr>
          <p:cNvSpPr txBox="1">
            <a:spLocks/>
          </p:cNvSpPr>
          <p:nvPr/>
        </p:nvSpPr>
        <p:spPr>
          <a:xfrm>
            <a:off x="2796755" y="3618429"/>
            <a:ext cx="6614800" cy="2578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>
            <a:lvl1pPr marL="0" marR="0" indent="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游ゴシック"/>
              </a:defRPr>
            </a:lvl1pPr>
            <a:lvl2pPr marL="0" marR="0" indent="45720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游ゴシック"/>
              </a:defRPr>
            </a:lvl2pPr>
            <a:lvl3pPr marL="0" marR="0" indent="91440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游ゴシック"/>
              </a:defRPr>
            </a:lvl3pPr>
            <a:lvl4pPr marL="0" marR="0" indent="137160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游ゴシック"/>
              </a:defRPr>
            </a:lvl4pPr>
            <a:lvl5pPr marL="0" marR="0" indent="182880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游ゴシック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游ゴシック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游ゴシック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游ゴシック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游ゴシック"/>
              </a:defRPr>
            </a:lvl9pPr>
          </a:lstStyle>
          <a:p>
            <a:pPr hangingPunct="1">
              <a:lnSpc>
                <a:spcPct val="81000"/>
              </a:lnSpc>
              <a:defRPr sz="22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sz="1800" dirty="0">
                <a:latin typeface="+mn-lt"/>
                <a:ea typeface="Times New Roman"/>
                <a:cs typeface="Times New Roman"/>
                <a:sym typeface="Times New Roman"/>
              </a:rPr>
              <a:t>Докладчик</a:t>
            </a:r>
            <a:r>
              <a:rPr lang="en-US" sz="1800" dirty="0">
                <a:latin typeface="+mn-lt"/>
                <a:ea typeface="Times New Roman"/>
                <a:cs typeface="Times New Roman"/>
                <a:sym typeface="Times New Roman"/>
              </a:rPr>
              <a:t>: </a:t>
            </a:r>
            <a:r>
              <a:rPr lang="ru-RU" sz="1800" dirty="0">
                <a:latin typeface="+mn-lt"/>
                <a:ea typeface="Times New Roman"/>
                <a:cs typeface="Times New Roman"/>
                <a:sym typeface="Times New Roman"/>
              </a:rPr>
              <a:t>Колокольчиков С</a:t>
            </a:r>
            <a:r>
              <a:rPr lang="en-US" sz="1800" dirty="0">
                <a:latin typeface="+mn-lt"/>
                <a:ea typeface="Times New Roman"/>
                <a:cs typeface="Times New Roman"/>
                <a:sym typeface="Times New Roman"/>
              </a:rPr>
              <a:t>.</a:t>
            </a:r>
            <a:r>
              <a:rPr lang="en-US" sz="1800" baseline="30000" dirty="0">
                <a:latin typeface="+mn-lt"/>
                <a:ea typeface="Times New Roman"/>
                <a:cs typeface="Times New Roman"/>
                <a:sym typeface="Times New Roman"/>
              </a:rPr>
              <a:t> 1,2</a:t>
            </a:r>
            <a:r>
              <a:rPr lang="en-US" sz="1800" dirty="0">
                <a:latin typeface="+mn-lt"/>
                <a:ea typeface="Times New Roman"/>
                <a:cs typeface="Times New Roman"/>
                <a:sym typeface="Times New Roman"/>
              </a:rPr>
              <a:t> </a:t>
            </a:r>
            <a:r>
              <a:rPr lang="ru-RU" sz="1800" dirty="0">
                <a:latin typeface="+mn-lt"/>
                <a:ea typeface="Times New Roman"/>
                <a:cs typeface="Times New Roman"/>
                <a:sym typeface="Times New Roman"/>
              </a:rPr>
              <a:t>(</a:t>
            </a:r>
            <a:r>
              <a:rPr lang="en-US" sz="1800" dirty="0">
                <a:latin typeface="+mn-lt"/>
                <a:ea typeface="Times New Roman"/>
                <a:cs typeface="Times New Roman"/>
                <a:sym typeface="Times New Roman"/>
                <a:hlinkClick r:id="rId2"/>
              </a:rPr>
              <a:t>kolokolchikov@inr.ru</a:t>
            </a:r>
            <a:r>
              <a:rPr lang="en-US" sz="1800" dirty="0">
                <a:latin typeface="+mn-lt"/>
                <a:ea typeface="Times New Roman"/>
                <a:cs typeface="Times New Roman"/>
                <a:sym typeface="Times New Roman"/>
              </a:rPr>
              <a:t>)</a:t>
            </a:r>
          </a:p>
          <a:p>
            <a:pPr>
              <a:lnSpc>
                <a:spcPct val="81000"/>
              </a:lnSpc>
              <a:defRPr sz="22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sz="1800" dirty="0">
                <a:latin typeface="+mn-lt"/>
                <a:ea typeface="Times New Roman"/>
                <a:cs typeface="Times New Roman"/>
                <a:sym typeface="Times New Roman"/>
              </a:rPr>
              <a:t>Со-авторы</a:t>
            </a:r>
            <a:r>
              <a:rPr lang="en-US" sz="1800" dirty="0">
                <a:latin typeface="+mn-lt"/>
                <a:ea typeface="Times New Roman"/>
                <a:cs typeface="Times New Roman"/>
                <a:sym typeface="Times New Roman"/>
              </a:rPr>
              <a:t>: </a:t>
            </a:r>
            <a:r>
              <a:rPr lang="ru-RU" sz="1800" dirty="0">
                <a:latin typeface="+mn-lt"/>
                <a:ea typeface="Times New Roman"/>
                <a:cs typeface="Times New Roman"/>
                <a:sym typeface="Times New Roman"/>
              </a:rPr>
              <a:t>Сеничев Ю</a:t>
            </a:r>
            <a:r>
              <a:rPr lang="en-US" sz="1800" dirty="0">
                <a:latin typeface="+mn-lt"/>
                <a:ea typeface="Times New Roman"/>
                <a:cs typeface="Times New Roman"/>
                <a:sym typeface="Times New Roman"/>
              </a:rPr>
              <a:t>.</a:t>
            </a:r>
            <a:r>
              <a:rPr lang="en-US" sz="1800" baseline="30000" dirty="0">
                <a:latin typeface="+mn-lt"/>
                <a:ea typeface="Times New Roman"/>
                <a:cs typeface="Times New Roman"/>
                <a:sym typeface="Times New Roman"/>
              </a:rPr>
              <a:t>1,2</a:t>
            </a:r>
            <a:r>
              <a:rPr lang="en-US" sz="1800" dirty="0">
                <a:latin typeface="+mn-lt"/>
                <a:ea typeface="Times New Roman"/>
                <a:cs typeface="Times New Roman"/>
                <a:sym typeface="Times New Roman"/>
              </a:rPr>
              <a:t>, </a:t>
            </a:r>
            <a:r>
              <a:rPr lang="ru-RU" sz="1800" dirty="0">
                <a:latin typeface="+mn-lt"/>
                <a:ea typeface="Times New Roman"/>
                <a:cs typeface="Times New Roman"/>
                <a:sym typeface="Times New Roman"/>
              </a:rPr>
              <a:t>Аксентьев А.</a:t>
            </a:r>
            <a:r>
              <a:rPr lang="en-US" sz="1800" baseline="30000" dirty="0">
                <a:latin typeface="+mn-lt"/>
                <a:ea typeface="Times New Roman"/>
                <a:cs typeface="Times New Roman"/>
                <a:sym typeface="Times New Roman"/>
              </a:rPr>
              <a:t> 1,2,3 </a:t>
            </a:r>
            <a:r>
              <a:rPr lang="ru-RU" sz="1800" dirty="0">
                <a:latin typeface="+mn-lt"/>
                <a:ea typeface="Times New Roman"/>
                <a:cs typeface="Times New Roman"/>
                <a:sym typeface="Times New Roman"/>
              </a:rPr>
              <a:t>Мельников А.</a:t>
            </a:r>
            <a:r>
              <a:rPr lang="en-US" sz="1800" baseline="30000" dirty="0">
                <a:latin typeface="+mn-lt"/>
                <a:ea typeface="Times New Roman"/>
                <a:cs typeface="Times New Roman"/>
                <a:sym typeface="Times New Roman"/>
              </a:rPr>
              <a:t> 1,2,4</a:t>
            </a:r>
            <a:endParaRPr lang="ru-RU" sz="1800" baseline="30000" dirty="0">
              <a:latin typeface="+mn-lt"/>
              <a:ea typeface="Times New Roman"/>
              <a:cs typeface="Times New Roman"/>
              <a:sym typeface="Times New Roman"/>
            </a:endParaRPr>
          </a:p>
          <a:p>
            <a:pPr algn="ctr"/>
            <a:r>
              <a:rPr lang="ru-RU" sz="1600" i="1" baseline="30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ru-RU" sz="16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Институт ядерных исследований Российской академии наук, Москва</a:t>
            </a:r>
          </a:p>
          <a:p>
            <a:pPr algn="ctr"/>
            <a:r>
              <a:rPr lang="ru-RU" sz="1600" i="1" baseline="30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ru-RU" sz="16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Московский физико-технический институт, Долгопрудный</a:t>
            </a:r>
          </a:p>
          <a:p>
            <a:pPr algn="ctr"/>
            <a:r>
              <a:rPr lang="ru-RU" sz="1600" i="1" baseline="30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</a:t>
            </a:r>
            <a:r>
              <a:rPr lang="ru-RU" sz="16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Московский инженерно-физический институт, Москва</a:t>
            </a:r>
          </a:p>
          <a:p>
            <a:pPr algn="ctr"/>
            <a:r>
              <a:rPr lang="ru-RU" sz="1600" i="1" baseline="30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4</a:t>
            </a:r>
            <a:r>
              <a:rPr lang="ru-RU" sz="1600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Институт теоретической физики</a:t>
            </a:r>
            <a:r>
              <a:rPr lang="ru-RU" sz="16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Черноголовка</a:t>
            </a:r>
          </a:p>
          <a:p>
            <a:pPr>
              <a:lnSpc>
                <a:spcPct val="81000"/>
              </a:lnSpc>
              <a:defRPr sz="22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sz="1600" dirty="0">
                <a:latin typeface="+mn-lt"/>
                <a:ea typeface="Times New Roman"/>
                <a:cs typeface="Times New Roman"/>
                <a:sym typeface="Times New Roman"/>
              </a:rPr>
              <a:t>Москва, 29 марта 202</a:t>
            </a:r>
            <a:r>
              <a:rPr lang="en-US" sz="1600" dirty="0">
                <a:latin typeface="+mn-lt"/>
                <a:ea typeface="Times New Roman"/>
                <a:cs typeface="Times New Roman"/>
                <a:sym typeface="Times New Roman"/>
              </a:rPr>
              <a:t>4 </a:t>
            </a:r>
            <a:r>
              <a:rPr lang="ru-RU" sz="1600" dirty="0">
                <a:latin typeface="+mn-lt"/>
                <a:ea typeface="Times New Roman"/>
                <a:cs typeface="Times New Roman"/>
                <a:sym typeface="Times New Roman"/>
              </a:rPr>
              <a:t>г</a:t>
            </a:r>
            <a:r>
              <a:rPr lang="en-US" sz="1600" dirty="0">
                <a:latin typeface="+mn-lt"/>
                <a:ea typeface="Times New Roman"/>
                <a:cs typeface="Times New Roman"/>
                <a:sym typeface="Times New Roman"/>
              </a:rPr>
              <a:t>.</a:t>
            </a:r>
            <a:endParaRPr lang="ru-RU" sz="1600" dirty="0">
              <a:latin typeface="+mn-lt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21" name="Прямая соединительная линия 20">
            <a:extLst>
              <a:ext uri="{FF2B5EF4-FFF2-40B4-BE49-F238E27FC236}">
                <a16:creationId xmlns:a16="http://schemas.microsoft.com/office/drawing/2014/main" id="{F0B00D81-F282-02EA-B232-FC2712A0218C}"/>
              </a:ext>
            </a:extLst>
          </p:cNvPr>
          <p:cNvCxnSpPr>
            <a:cxnSpLocks/>
          </p:cNvCxnSpPr>
          <p:nvPr/>
        </p:nvCxnSpPr>
        <p:spPr>
          <a:xfrm>
            <a:off x="0" y="3429000"/>
            <a:ext cx="12208311" cy="0"/>
          </a:xfrm>
          <a:prstGeom prst="line">
            <a:avLst/>
          </a:prstGeom>
          <a:ln w="28575">
            <a:solidFill>
              <a:srgbClr val="EA661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 useBgFill="1">
        <p:nvSpPr>
          <p:cNvPr id="24" name="タイトル 1">
            <a:extLst>
              <a:ext uri="{FF2B5EF4-FFF2-40B4-BE49-F238E27FC236}">
                <a16:creationId xmlns:a16="http://schemas.microsoft.com/office/drawing/2014/main" id="{526943B0-D337-859D-7909-551B328C24BA}"/>
              </a:ext>
            </a:extLst>
          </p:cNvPr>
          <p:cNvSpPr txBox="1"/>
          <p:nvPr/>
        </p:nvSpPr>
        <p:spPr>
          <a:xfrm>
            <a:off x="0" y="255424"/>
            <a:ext cx="12179999" cy="8679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b">
            <a:spAutoFit/>
          </a:bodyPr>
          <a:lstStyle>
            <a:lvl1pPr algn="ctr">
              <a:lnSpc>
                <a:spcPct val="90000"/>
              </a:lnSpc>
              <a:defRPr sz="6600" b="1">
                <a:solidFill>
                  <a:srgbClr val="130C77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rPr lang="en-US" sz="2800" dirty="0">
                <a:solidFill>
                  <a:schemeClr val="tx1"/>
                </a:solidFill>
                <a:latin typeface="+mn-lt"/>
                <a:ea typeface="Batang" panose="02030600000101010101" pitchFamily="18" charset="-127"/>
                <a:cs typeface="Adobe Hebrew" panose="02040503050201020203" pitchFamily="18" charset="-79"/>
              </a:rPr>
              <a:t>IX </a:t>
            </a:r>
            <a:r>
              <a:rPr lang="ru-RU" sz="2800" dirty="0">
                <a:solidFill>
                  <a:schemeClr val="tx1"/>
                </a:solidFill>
                <a:latin typeface="+mn-lt"/>
                <a:ea typeface="Batang" panose="02030600000101010101" pitchFamily="18" charset="-127"/>
                <a:cs typeface="Adobe Hebrew" panose="02040503050201020203" pitchFamily="18" charset="-79"/>
              </a:rPr>
              <a:t>Международная конференция </a:t>
            </a:r>
          </a:p>
          <a:p>
            <a:r>
              <a:rPr lang="ru-RU" sz="2800" dirty="0">
                <a:solidFill>
                  <a:schemeClr val="tx1"/>
                </a:solidFill>
                <a:latin typeface="+mn-lt"/>
                <a:ea typeface="Batang" panose="02030600000101010101" pitchFamily="18" charset="-127"/>
                <a:cs typeface="Adobe Hebrew" panose="02040503050201020203" pitchFamily="18" charset="-79"/>
              </a:rPr>
              <a:t>«Лазерные, плазменные исследования и технологии» ЛаПлаз-2024</a:t>
            </a:r>
          </a:p>
        </p:txBody>
      </p:sp>
      <p:sp useBgFill="1">
        <p:nvSpPr>
          <p:cNvPr id="30" name="タイトル 1">
            <a:extLst>
              <a:ext uri="{FF2B5EF4-FFF2-40B4-BE49-F238E27FC236}">
                <a16:creationId xmlns:a16="http://schemas.microsoft.com/office/drawing/2014/main" id="{4F19988B-B7B2-A003-C633-A6DB4D52D663}"/>
              </a:ext>
            </a:extLst>
          </p:cNvPr>
          <p:cNvSpPr txBox="1"/>
          <p:nvPr/>
        </p:nvSpPr>
        <p:spPr>
          <a:xfrm>
            <a:off x="0" y="1163077"/>
            <a:ext cx="12179998" cy="431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b">
            <a:spAutoFit/>
          </a:bodyPr>
          <a:lstStyle>
            <a:lvl1pPr algn="ctr">
              <a:lnSpc>
                <a:spcPct val="90000"/>
              </a:lnSpc>
              <a:defRPr sz="6600" b="1">
                <a:solidFill>
                  <a:srgbClr val="130C77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rPr lang="ru-RU" sz="2400" dirty="0">
                <a:solidFill>
                  <a:schemeClr val="tx1"/>
                </a:solidFill>
                <a:latin typeface="+mn-lt"/>
              </a:rPr>
              <a:t>Секция "Ускорители заряженных частиц и радиационные технологи"</a:t>
            </a:r>
          </a:p>
        </p:txBody>
      </p: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6551F30A-2EC6-D6CB-6FCA-F954C20588DA}"/>
              </a:ext>
            </a:extLst>
          </p:cNvPr>
          <p:cNvCxnSpPr>
            <a:cxnSpLocks/>
          </p:cNvCxnSpPr>
          <p:nvPr/>
        </p:nvCxnSpPr>
        <p:spPr>
          <a:xfrm>
            <a:off x="0" y="1906364"/>
            <a:ext cx="12208311" cy="0"/>
          </a:xfrm>
          <a:prstGeom prst="line">
            <a:avLst/>
          </a:prstGeom>
          <a:ln w="28575">
            <a:solidFill>
              <a:srgbClr val="EA661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" name="Дата 4">
            <a:extLst>
              <a:ext uri="{FF2B5EF4-FFF2-40B4-BE49-F238E27FC236}">
                <a16:creationId xmlns:a16="http://schemas.microsoft.com/office/drawing/2014/main" id="{957C533A-95F6-220A-2EE0-C42BC30FEF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B4AD8-46B7-F046-8D2A-6DA0CE9CBDBE}" type="datetime1">
              <a:rPr lang="ru-RU" smtClean="0"/>
              <a:t>01.04.2024</a:t>
            </a:fld>
            <a:endParaRPr lang="ru-RU" dirty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23AEA59-18C7-F557-9C49-39CFC42711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IX </a:t>
            </a:r>
            <a:r>
              <a:rPr lang="ru-RU" dirty="0"/>
              <a:t>Международная конференция ЛаПлаз-2024
Москва, 2024 г.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40274F3-2078-7FA8-3B86-727A9A0B9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047D9-457F-D340-9D26-D2C166E3779D}" type="slidenum">
              <a:rPr lang="ru-RU" smtClean="0"/>
              <a:t>1</a:t>
            </a:fld>
            <a:endParaRPr lang="ru-RU"/>
          </a:p>
        </p:txBody>
      </p:sp>
      <p:pic>
        <p:nvPicPr>
          <p:cNvPr id="10" name="88ae095048.jpg" descr="88ae095048.jpg">
            <a:extLst>
              <a:ext uri="{FF2B5EF4-FFF2-40B4-BE49-F238E27FC236}">
                <a16:creationId xmlns:a16="http://schemas.microsoft.com/office/drawing/2014/main" id="{18842908-E888-3A15-6ADC-C7A19E410D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70425" y="3909219"/>
            <a:ext cx="2159208" cy="2118247"/>
          </a:xfrm>
          <a:prstGeom prst="rect">
            <a:avLst/>
          </a:prstGeom>
          <a:ln w="12700">
            <a:miter lim="400000"/>
          </a:ln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B233709F-61C4-BFE4-22CA-5E05817802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734" y="3720201"/>
            <a:ext cx="2368525" cy="2368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88ae095048.jpg" descr="88ae095048.jpg">
            <a:extLst>
              <a:ext uri="{FF2B5EF4-FFF2-40B4-BE49-F238E27FC236}">
                <a16:creationId xmlns:a16="http://schemas.microsoft.com/office/drawing/2014/main" id="{5D9D4C64-96DC-39A6-2B53-47DF0FE7F6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4691" y="6236736"/>
            <a:ext cx="637309" cy="65369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833641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タイトル 1">
            <a:extLst>
              <a:ext uri="{FF2B5EF4-FFF2-40B4-BE49-F238E27FC236}">
                <a16:creationId xmlns:a16="http://schemas.microsoft.com/office/drawing/2014/main" id="{CA7C3D24-5A4A-D7C9-5D56-18763A96CB8C}"/>
              </a:ext>
            </a:extLst>
          </p:cNvPr>
          <p:cNvSpPr txBox="1"/>
          <p:nvPr/>
        </p:nvSpPr>
        <p:spPr>
          <a:xfrm>
            <a:off x="0" y="217001"/>
            <a:ext cx="12179998" cy="5355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b">
            <a:spAutoFit/>
          </a:bodyPr>
          <a:lstStyle>
            <a:lvl1pPr algn="ctr">
              <a:lnSpc>
                <a:spcPct val="90000"/>
              </a:lnSpc>
              <a:defRPr sz="6600" b="1">
                <a:solidFill>
                  <a:srgbClr val="130C77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algn="ctr">
              <a:spcBef>
                <a:spcPts val="800"/>
              </a:spcBef>
            </a:pPr>
            <a:r>
              <a:rPr lang="ru-RU" sz="3200" dirty="0">
                <a:solidFill>
                  <a:srgbClr val="130B77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Принципиальная схема скачка в гармоническом ВЧ </a:t>
            </a:r>
            <a:r>
              <a:rPr lang="en-US" sz="3200" dirty="0">
                <a:solidFill>
                  <a:srgbClr val="130B77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ru-RU" sz="3200" dirty="0">
                <a:solidFill>
                  <a:srgbClr val="130B77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У-70</a:t>
            </a:r>
            <a:endParaRPr lang="en-US" sz="3200" dirty="0">
              <a:solidFill>
                <a:srgbClr val="130B77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6551F30A-2EC6-D6CB-6FCA-F954C20588DA}"/>
              </a:ext>
            </a:extLst>
          </p:cNvPr>
          <p:cNvCxnSpPr>
            <a:cxnSpLocks/>
          </p:cNvCxnSpPr>
          <p:nvPr/>
        </p:nvCxnSpPr>
        <p:spPr>
          <a:xfrm>
            <a:off x="-28313" y="900675"/>
            <a:ext cx="12208311" cy="0"/>
          </a:xfrm>
          <a:prstGeom prst="line">
            <a:avLst/>
          </a:prstGeom>
          <a:ln w="28575">
            <a:solidFill>
              <a:srgbClr val="EA661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" name="正方形/長方形 43">
            <a:extLst>
              <a:ext uri="{FF2B5EF4-FFF2-40B4-BE49-F238E27FC236}">
                <a16:creationId xmlns:a16="http://schemas.microsoft.com/office/drawing/2014/main" id="{80C88079-DE28-B1CC-CDD3-75AA94CF3D01}"/>
              </a:ext>
            </a:extLst>
          </p:cNvPr>
          <p:cNvSpPr/>
          <p:nvPr/>
        </p:nvSpPr>
        <p:spPr>
          <a:xfrm>
            <a:off x="-12000" y="6248399"/>
            <a:ext cx="12204000" cy="632749"/>
          </a:xfrm>
          <a:prstGeom prst="rect">
            <a:avLst/>
          </a:prstGeom>
          <a:solidFill>
            <a:srgbClr val="160D9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n w="0"/>
              <a:solidFill>
                <a:srgbClr val="A6FA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4BC7E55C-944D-1CC4-E69A-BBE01467A5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36797-F4D4-DD41-819E-45BB962C0139}" type="datetime1">
              <a:rPr lang="ru-RU" smtClean="0"/>
              <a:t>01.04.2024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7BE0CBD4-4623-0A41-56A9-DD2C0C3051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IX </a:t>
            </a:r>
            <a:r>
              <a:rPr lang="ru-RU"/>
              <a:t>Международная конференция ЛаПлаз-2024
Москва, 2024 г.</a:t>
            </a:r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5D223A11-0EBD-3F08-A176-394E17A7B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047D9-457F-D340-9D26-D2C166E3779D}" type="slidenum">
              <a:rPr lang="ru-RU" smtClean="0"/>
              <a:t>10</a:t>
            </a:fld>
            <a:endParaRPr lang="ru-RU"/>
          </a:p>
        </p:txBody>
      </p:sp>
      <p:pic>
        <p:nvPicPr>
          <p:cNvPr id="10" name="88ae095048.jpg" descr="88ae095048.jpg">
            <a:extLst>
              <a:ext uri="{FF2B5EF4-FFF2-40B4-BE49-F238E27FC236}">
                <a16:creationId xmlns:a16="http://schemas.microsoft.com/office/drawing/2014/main" id="{79E4AD64-3E83-2CE7-98E7-FC7B5C904F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4691" y="6236736"/>
            <a:ext cx="637309" cy="653694"/>
          </a:xfrm>
          <a:prstGeom prst="rect">
            <a:avLst/>
          </a:prstGeom>
          <a:ln w="12700">
            <a:miter lim="400000"/>
          </a:ln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BFCBB665-00CC-665A-C16D-F0491CDC891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327" y="1048819"/>
            <a:ext cx="4260146" cy="3209261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6357445-CC5C-3DE0-511A-845D2092DA2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7023" y="1050207"/>
            <a:ext cx="4191906" cy="320925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E8B2F43-9FA1-073C-1FE8-96CF8E68F258}"/>
                  </a:ext>
                </a:extLst>
              </p:cNvPr>
              <p:cNvSpPr txBox="1"/>
              <p:nvPr/>
            </p:nvSpPr>
            <p:spPr>
              <a:xfrm>
                <a:off x="362476" y="4472148"/>
                <a:ext cx="11455045" cy="15030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ru-RU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На У-70 скачок достигается также искажением дисперсионной функции. Расположением дополнительных квадруполей </a:t>
                </a:r>
                <a:r>
                  <a:rPr lang="ru-RU" sz="1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через полпериода</a:t>
                </a:r>
                <a:r>
                  <a:rPr lang="ru-RU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ru-RU" sz="18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Δ</m:t>
                        </m:r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𝜈</m:t>
                        </m:r>
                      </m:e>
                      <m:sub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𝑥</m:t>
                        </m:r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𝑦</m:t>
                        </m:r>
                      </m:sub>
                    </m:sSub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ru-RU" sz="18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0.5×0.5</m:t>
                    </m:r>
                  </m:oMath>
                </a14:m>
                <a:r>
                  <a:rPr lang="ru-RU" sz="1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которые имеют противоположные полярности</a:t>
                </a:r>
                <a:r>
                  <a:rPr lang="ru-RU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, тем самым частота остается практически неизменной, модулируя при этом дисперсионную функцию. И изменение критической энергии происходит на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ru-RU" sz="18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Δ</m:t>
                    </m:r>
                    <m:sSubSup>
                      <m:sSubSupPr>
                        <m:ctrlPr>
                          <a:rPr lang="ru-RU" i="1">
                            <a:effectLst/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𝛾</m:t>
                        </m:r>
                      </m:e>
                      <m: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𝑡𝑟</m:t>
                        </m:r>
                      </m:sub>
                      <m:sup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𝑈</m:t>
                        </m:r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−70</m:t>
                        </m:r>
                      </m:sup>
                    </m:sSubSup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=0.9</m:t>
                    </m:r>
                  </m:oMath>
                </a14:m>
                <a:r>
                  <a:rPr lang="ru-RU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ru-RU" sz="1800" b="1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то есть в 10 раз больше</a:t>
                </a:r>
                <a:r>
                  <a:rPr lang="ru-RU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, по сравнению с упомянутым для НИКА.</a:t>
                </a:r>
                <a:r>
                  <a:rPr lang="ru-RU" dirty="0">
                    <a:effectLst/>
                  </a:rPr>
                  <a:t> </a:t>
                </a:r>
                <a:endParaRPr lang="ru-RU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E8B2F43-9FA1-073C-1FE8-96CF8E68F2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476" y="4472148"/>
                <a:ext cx="11455045" cy="1503040"/>
              </a:xfrm>
              <a:prstGeom prst="rect">
                <a:avLst/>
              </a:prstGeom>
              <a:blipFill>
                <a:blip r:embed="rId5"/>
                <a:stretch>
                  <a:fillRect l="-443" t="-2521" r="-443" b="-588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218755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タイトル 1">
            <a:extLst>
              <a:ext uri="{FF2B5EF4-FFF2-40B4-BE49-F238E27FC236}">
                <a16:creationId xmlns:a16="http://schemas.microsoft.com/office/drawing/2014/main" id="{CA7C3D24-5A4A-D7C9-5D56-18763A96CB8C}"/>
              </a:ext>
            </a:extLst>
          </p:cNvPr>
          <p:cNvSpPr txBox="1"/>
          <p:nvPr/>
        </p:nvSpPr>
        <p:spPr>
          <a:xfrm>
            <a:off x="0" y="217001"/>
            <a:ext cx="12179998" cy="5355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b">
            <a:spAutoFit/>
          </a:bodyPr>
          <a:lstStyle>
            <a:lvl1pPr algn="ctr">
              <a:lnSpc>
                <a:spcPct val="90000"/>
              </a:lnSpc>
              <a:defRPr sz="6600" b="1">
                <a:solidFill>
                  <a:srgbClr val="130C77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algn="ctr">
              <a:spcBef>
                <a:spcPts val="800"/>
              </a:spcBef>
            </a:pPr>
            <a:r>
              <a:rPr lang="ru-RU" sz="3200" dirty="0">
                <a:solidFill>
                  <a:srgbClr val="130B77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Моделирование в гармоническом ВЧ</a:t>
            </a:r>
            <a:endParaRPr lang="en-US" sz="3200" dirty="0">
              <a:solidFill>
                <a:srgbClr val="130B77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6551F30A-2EC6-D6CB-6FCA-F954C20588DA}"/>
              </a:ext>
            </a:extLst>
          </p:cNvPr>
          <p:cNvCxnSpPr>
            <a:cxnSpLocks/>
          </p:cNvCxnSpPr>
          <p:nvPr/>
        </p:nvCxnSpPr>
        <p:spPr>
          <a:xfrm>
            <a:off x="-28313" y="900675"/>
            <a:ext cx="12208311" cy="0"/>
          </a:xfrm>
          <a:prstGeom prst="line">
            <a:avLst/>
          </a:prstGeom>
          <a:ln w="28575">
            <a:solidFill>
              <a:srgbClr val="EA661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" name="正方形/長方形 43">
            <a:extLst>
              <a:ext uri="{FF2B5EF4-FFF2-40B4-BE49-F238E27FC236}">
                <a16:creationId xmlns:a16="http://schemas.microsoft.com/office/drawing/2014/main" id="{80C88079-DE28-B1CC-CDD3-75AA94CF3D01}"/>
              </a:ext>
            </a:extLst>
          </p:cNvPr>
          <p:cNvSpPr/>
          <p:nvPr/>
        </p:nvSpPr>
        <p:spPr>
          <a:xfrm>
            <a:off x="-12000" y="6248399"/>
            <a:ext cx="12204000" cy="632749"/>
          </a:xfrm>
          <a:prstGeom prst="rect">
            <a:avLst/>
          </a:prstGeom>
          <a:solidFill>
            <a:srgbClr val="160D9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n w="0"/>
              <a:solidFill>
                <a:srgbClr val="A6FA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4BC7E55C-944D-1CC4-E69A-BBE01467A5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36797-F4D4-DD41-819E-45BB962C0139}" type="datetime1">
              <a:rPr lang="ru-RU" smtClean="0"/>
              <a:t>01.04.2024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7BE0CBD4-4623-0A41-56A9-DD2C0C3051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IX </a:t>
            </a:r>
            <a:r>
              <a:rPr lang="ru-RU"/>
              <a:t>Международная конференция ЛаПлаз-2024
Москва, 2024 г.</a:t>
            </a:r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5D223A11-0EBD-3F08-A176-394E17A7B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047D9-457F-D340-9D26-D2C166E3779D}" type="slidenum">
              <a:rPr lang="ru-RU" smtClean="0"/>
              <a:t>11</a:t>
            </a:fld>
            <a:endParaRPr lang="ru-RU"/>
          </a:p>
        </p:txBody>
      </p:sp>
      <p:pic>
        <p:nvPicPr>
          <p:cNvPr id="10" name="88ae095048.jpg" descr="88ae095048.jpg">
            <a:extLst>
              <a:ext uri="{FF2B5EF4-FFF2-40B4-BE49-F238E27FC236}">
                <a16:creationId xmlns:a16="http://schemas.microsoft.com/office/drawing/2014/main" id="{79E4AD64-3E83-2CE7-98E7-FC7B5C904F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4691" y="6236736"/>
            <a:ext cx="637309" cy="653694"/>
          </a:xfrm>
          <a:prstGeom prst="rect">
            <a:avLst/>
          </a:prstGeom>
          <a:ln w="12700">
            <a:miter lim="400000"/>
          </a:ln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8EB7754E-A43A-75B7-FA7D-20B7525BC6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47" y="2514931"/>
            <a:ext cx="3240000" cy="3148549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FBE52BF-8629-736E-D6B9-1B23339640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1415" y="1103159"/>
            <a:ext cx="1980000" cy="1540367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5215E83-A4A5-298B-5092-0849740C90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1415" y="2686791"/>
            <a:ext cx="1980000" cy="158848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80B9819-B33E-0B40-AA2B-8B63967DD1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11415" y="4318537"/>
            <a:ext cx="1980000" cy="1455340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B8AAC262-2B88-EE2C-8C0F-DE257BACCD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47151" y="1098405"/>
            <a:ext cx="1944000" cy="1512360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505A4662-31AD-DA6F-4DA4-2AEC457FC7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47151" y="2701231"/>
            <a:ext cx="1944000" cy="1559600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AB9E321C-EFC0-468C-702C-C7A91C4938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47151" y="4331767"/>
            <a:ext cx="1944000" cy="1428879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F2E8105D-5822-044A-9668-D35EA4BD6C3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9999" y="2514115"/>
            <a:ext cx="3240000" cy="314936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D9E3D32-858F-77FB-3208-AE9F168C90C7}"/>
              </a:ext>
            </a:extLst>
          </p:cNvPr>
          <p:cNvSpPr txBox="1"/>
          <p:nvPr/>
        </p:nvSpPr>
        <p:spPr>
          <a:xfrm>
            <a:off x="233098" y="1005866"/>
            <a:ext cx="334129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/>
              <a:t>Без</a:t>
            </a:r>
            <a:r>
              <a:rPr lang="ru-RU" dirty="0"/>
              <a:t> скачка</a:t>
            </a:r>
          </a:p>
          <a:p>
            <a:r>
              <a:rPr lang="ru-RU" dirty="0"/>
              <a:t>С учетом высших порядков</a:t>
            </a:r>
          </a:p>
          <a:p>
            <a:r>
              <a:rPr lang="ru-RU" dirty="0"/>
              <a:t>Без учета влияния импедансов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04692BB-D097-E468-6BB5-AC6996331FC2}"/>
              </a:ext>
            </a:extLst>
          </p:cNvPr>
          <p:cNvSpPr txBox="1"/>
          <p:nvPr/>
        </p:nvSpPr>
        <p:spPr>
          <a:xfrm>
            <a:off x="6089999" y="1005866"/>
            <a:ext cx="334129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/>
              <a:t>Со</a:t>
            </a:r>
            <a:r>
              <a:rPr lang="ru-RU" dirty="0"/>
              <a:t> скачком</a:t>
            </a:r>
          </a:p>
          <a:p>
            <a:r>
              <a:rPr lang="ru-RU" dirty="0"/>
              <a:t>С учетом высших порядков</a:t>
            </a:r>
          </a:p>
          <a:p>
            <a:r>
              <a:rPr lang="ru-RU" dirty="0"/>
              <a:t>Без учета влияния импедансов</a:t>
            </a:r>
          </a:p>
        </p:txBody>
      </p:sp>
    </p:spTree>
    <p:extLst>
      <p:ext uri="{BB962C8B-B14F-4D97-AF65-F5344CB8AC3E}">
        <p14:creationId xmlns:p14="http://schemas.microsoft.com/office/powerpoint/2010/main" val="8669622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タイトル 1">
            <a:extLst>
              <a:ext uri="{FF2B5EF4-FFF2-40B4-BE49-F238E27FC236}">
                <a16:creationId xmlns:a16="http://schemas.microsoft.com/office/drawing/2014/main" id="{CA7C3D24-5A4A-D7C9-5D56-18763A96CB8C}"/>
              </a:ext>
            </a:extLst>
          </p:cNvPr>
          <p:cNvSpPr txBox="1"/>
          <p:nvPr/>
        </p:nvSpPr>
        <p:spPr>
          <a:xfrm>
            <a:off x="0" y="217001"/>
            <a:ext cx="12179998" cy="5355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b">
            <a:spAutoFit/>
          </a:bodyPr>
          <a:lstStyle>
            <a:lvl1pPr algn="ctr">
              <a:lnSpc>
                <a:spcPct val="90000"/>
              </a:lnSpc>
              <a:defRPr sz="6600" b="1">
                <a:solidFill>
                  <a:srgbClr val="130C77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algn="ctr">
              <a:spcBef>
                <a:spcPts val="800"/>
              </a:spcBef>
            </a:pPr>
            <a:r>
              <a:rPr lang="ru-RU" sz="3200" dirty="0">
                <a:solidFill>
                  <a:srgbClr val="130B77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Изменение эмиттанса</a:t>
            </a:r>
            <a:endParaRPr lang="en-US" sz="3200" dirty="0">
              <a:solidFill>
                <a:srgbClr val="130B77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6551F30A-2EC6-D6CB-6FCA-F954C20588DA}"/>
              </a:ext>
            </a:extLst>
          </p:cNvPr>
          <p:cNvCxnSpPr>
            <a:cxnSpLocks/>
          </p:cNvCxnSpPr>
          <p:nvPr/>
        </p:nvCxnSpPr>
        <p:spPr>
          <a:xfrm>
            <a:off x="-28313" y="900675"/>
            <a:ext cx="12208311" cy="0"/>
          </a:xfrm>
          <a:prstGeom prst="line">
            <a:avLst/>
          </a:prstGeom>
          <a:ln w="28575">
            <a:solidFill>
              <a:srgbClr val="EA661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" name="正方形/長方形 43">
            <a:extLst>
              <a:ext uri="{FF2B5EF4-FFF2-40B4-BE49-F238E27FC236}">
                <a16:creationId xmlns:a16="http://schemas.microsoft.com/office/drawing/2014/main" id="{80C88079-DE28-B1CC-CDD3-75AA94CF3D01}"/>
              </a:ext>
            </a:extLst>
          </p:cNvPr>
          <p:cNvSpPr/>
          <p:nvPr/>
        </p:nvSpPr>
        <p:spPr>
          <a:xfrm>
            <a:off x="-12000" y="6248399"/>
            <a:ext cx="12204000" cy="632749"/>
          </a:xfrm>
          <a:prstGeom prst="rect">
            <a:avLst/>
          </a:prstGeom>
          <a:solidFill>
            <a:srgbClr val="160D9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n w="0"/>
              <a:solidFill>
                <a:srgbClr val="A6FA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4BC7E55C-944D-1CC4-E69A-BBE01467A5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36797-F4D4-DD41-819E-45BB962C0139}" type="datetime1">
              <a:rPr lang="ru-RU" smtClean="0"/>
              <a:t>01.04.2024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7BE0CBD4-4623-0A41-56A9-DD2C0C3051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IX </a:t>
            </a:r>
            <a:r>
              <a:rPr lang="ru-RU"/>
              <a:t>Международная конференция ЛаПлаз-2024
Москва, 2024 г.</a:t>
            </a:r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5D223A11-0EBD-3F08-A176-394E17A7B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047D9-457F-D340-9D26-D2C166E3779D}" type="slidenum">
              <a:rPr lang="ru-RU" smtClean="0"/>
              <a:t>12</a:t>
            </a:fld>
            <a:endParaRPr lang="ru-RU"/>
          </a:p>
        </p:txBody>
      </p:sp>
      <p:pic>
        <p:nvPicPr>
          <p:cNvPr id="10" name="88ae095048.jpg" descr="88ae095048.jpg">
            <a:extLst>
              <a:ext uri="{FF2B5EF4-FFF2-40B4-BE49-F238E27FC236}">
                <a16:creationId xmlns:a16="http://schemas.microsoft.com/office/drawing/2014/main" id="{79E4AD64-3E83-2CE7-98E7-FC7B5C904F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4691" y="6236736"/>
            <a:ext cx="637309" cy="653694"/>
          </a:xfrm>
          <a:prstGeom prst="rect">
            <a:avLst/>
          </a:prstGeom>
          <a:ln w="12700">
            <a:miter lim="400000"/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0CA14CF-9AFB-7D3D-A96C-9A128A270D77}"/>
                  </a:ext>
                </a:extLst>
              </p:cNvPr>
              <p:cNvSpPr txBox="1"/>
              <p:nvPr/>
            </p:nvSpPr>
            <p:spPr>
              <a:xfrm>
                <a:off x="659354" y="1877091"/>
                <a:ext cx="10861289" cy="362580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15000"/>
                  </a:lnSpc>
                  <a:tabLst>
                    <a:tab pos="355600" algn="l"/>
                    <a:tab pos="711200" algn="l"/>
                    <a:tab pos="1066800" algn="l"/>
                    <a:tab pos="1422400" algn="l"/>
                    <a:tab pos="1778000" algn="l"/>
                    <a:tab pos="2133600" algn="l"/>
                    <a:tab pos="2489200" algn="l"/>
                    <a:tab pos="2844800" algn="l"/>
                    <a:tab pos="3200400" algn="l"/>
                    <a:tab pos="3556000" algn="l"/>
                    <a:tab pos="3911600" algn="l"/>
                    <a:tab pos="4267200" algn="l"/>
                  </a:tabLst>
                </a:pPr>
                <a:r>
                  <a:rPr lang="ru-RU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Calibri" panose="020F0502020204030204" pitchFamily="34" charset="0"/>
                  </a:rPr>
                  <a:t>Для этого нужно рассмотреть нормализованный эмиттанс как инвариант. </a:t>
                </a:r>
                <a:br>
                  <a:rPr lang="ru-RU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Calibri" panose="020F0502020204030204" pitchFamily="34" charset="0"/>
                  </a:rPr>
                </a:br>
                <a:endParaRPr lang="ru-RU" sz="1800" dirty="0"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115000"/>
                  </a:lnSpc>
                  <a:tabLst>
                    <a:tab pos="355600" algn="l"/>
                    <a:tab pos="711200" algn="l"/>
                    <a:tab pos="1066800" algn="l"/>
                    <a:tab pos="1422400" algn="l"/>
                    <a:tab pos="1778000" algn="l"/>
                    <a:tab pos="2133600" algn="l"/>
                    <a:tab pos="2489200" algn="l"/>
                    <a:tab pos="2844800" algn="l"/>
                    <a:tab pos="3200400" algn="l"/>
                    <a:tab pos="3556000" algn="l"/>
                    <a:tab pos="3911600" algn="l"/>
                    <a:tab pos="4267200" algn="l"/>
                  </a:tabLst>
                </a:pPr>
                <a:r>
                  <a:rPr lang="ru-RU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Calibri" panose="020F0502020204030204" pitchFamily="34" charset="0"/>
                  </a:rPr>
                  <a:t>– Конечный </a:t>
                </a:r>
                <a:r>
                  <a:rPr lang="ru-RU" sz="1800" dirty="0" err="1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Calibri" panose="020F0502020204030204" pitchFamily="34" charset="0"/>
                  </a:rPr>
                  <a:t>с.к</a:t>
                </a:r>
                <a:r>
                  <a:rPr lang="ru-RU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Calibri" panose="020F0502020204030204" pitchFamily="34" charset="0"/>
                  </a:rPr>
                  <a:t>. эмиттанс синусоидального сгустка равен </a:t>
                </a:r>
                <a14:m>
                  <m:oMath xmlns:m="http://schemas.openxmlformats.org/officeDocument/2006/math"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rPr>
                      <m:t>1</m:t>
                    </m:r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rPr>
                      <m:t>𝜋</m:t>
                    </m:r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rPr>
                      <m:t> мм∙мрад</m:t>
                    </m:r>
                  </m:oMath>
                </a14:m>
                <a:r>
                  <a:rPr lang="ru-RU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Calibri" panose="020F0502020204030204" pitchFamily="34" charset="0"/>
                  </a:rPr>
                  <a:t>, что соответствует нормализованному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ru-R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ru-RU" sz="18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  <m:t>ε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ru-RU" sz="18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  <m:t>sin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ru-RU" sz="18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  <m:t>exp</m:t>
                        </m:r>
                      </m:sup>
                    </m:sSubSup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ru-R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e>
                      <m: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  <m:t>𝑏𝑢𝑛𝑐</m:t>
                        </m:r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  <m:t>h</m:t>
                        </m:r>
                      </m:sub>
                    </m:sSub>
                    <m:sSub>
                      <m:sSubPr>
                        <m:ctrlPr>
                          <a:rPr lang="ru-R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  <m:t>𝛾</m:t>
                        </m:r>
                      </m:e>
                      <m:sub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  <m:t>𝑒𝑥𝑝</m:t>
                        </m:r>
                      </m:sub>
                    </m:sSub>
                    <m:sSub>
                      <m:sSubPr>
                        <m:ctrlPr>
                          <a:rPr lang="ru-R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  <m:t>𝛽</m:t>
                        </m:r>
                      </m:e>
                      <m:sub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  <m:t>𝑒𝑥𝑝</m:t>
                        </m:r>
                      </m:sub>
                    </m:sSub>
                    <m:r>
                      <a:rPr lang="ru-RU" sz="1800" i="1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𝜋</m:t>
                    </m:r>
                    <m:sSub>
                      <m:sSubPr>
                        <m:ctrlPr>
                          <a:rPr lang="ru-R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  <m:t>𝜎</m:t>
                        </m:r>
                      </m:e>
                      <m:sub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  <m:t>𝑠</m:t>
                        </m:r>
                      </m:sub>
                    </m:sSub>
                    <m:sSub>
                      <m:sSubPr>
                        <m:ctrlPr>
                          <a:rPr lang="ru-R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  <m:t>𝜎</m:t>
                        </m:r>
                      </m:e>
                      <m:sub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  <m:t>𝑝</m:t>
                        </m:r>
                      </m:sub>
                    </m:sSub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rPr>
                      <m:t>=0,9 м</m:t>
                    </m:r>
                  </m:oMath>
                </a14:m>
                <a:r>
                  <a:rPr lang="ru-RU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Calibri" panose="020F0502020204030204" pitchFamily="34" charset="0"/>
                  </a:rPr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  <m:t>𝛾</m:t>
                        </m:r>
                      </m:e>
                      <m:sub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  <m:t>𝑒𝑥𝑝</m:t>
                        </m:r>
                      </m:sub>
                    </m:sSub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rPr>
                      <m:t>=14.3</m:t>
                    </m:r>
                  </m:oMath>
                </a14:m>
                <a:r>
                  <a:rPr lang="ru-RU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Calibri" panose="020F0502020204030204" pitchFamily="34" charset="0"/>
                  </a:rPr>
                  <a:t>)</a:t>
                </a:r>
                <a:endParaRPr lang="ru-RU" dirty="0">
                  <a:latin typeface="Calibri" panose="020F0502020204030204" pitchFamily="34" charset="0"/>
                  <a:ea typeface="Times New Roman" panose="02020603050405020304" pitchFamily="18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115000"/>
                  </a:lnSpc>
                  <a:tabLst>
                    <a:tab pos="355600" algn="l"/>
                    <a:tab pos="711200" algn="l"/>
                    <a:tab pos="1066800" algn="l"/>
                    <a:tab pos="1422400" algn="l"/>
                    <a:tab pos="1778000" algn="l"/>
                    <a:tab pos="2133600" algn="l"/>
                    <a:tab pos="2489200" algn="l"/>
                    <a:tab pos="2844800" algn="l"/>
                    <a:tab pos="3200400" algn="l"/>
                    <a:tab pos="3556000" algn="l"/>
                    <a:tab pos="3911600" algn="l"/>
                    <a:tab pos="4267200" algn="l"/>
                  </a:tabLst>
                </a:pPr>
                <a:r>
                  <a:rPr lang="ru-RU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Calibri" panose="020F0502020204030204" pitchFamily="34" charset="0"/>
                  </a:rPr>
                  <a:t>– Формируется из эмиттанса равномерного сгустка в барьерном ВЧ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ru-R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</m:ctrlPr>
                      </m:sSubSupPr>
                      <m:e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  <m:t>𝜀</m:t>
                        </m:r>
                      </m:e>
                      <m: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  <m:t>𝑏𝑏</m:t>
                        </m:r>
                      </m:sub>
                      <m:sup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  <m:t>𝑓𝑖𝑛</m:t>
                        </m:r>
                      </m:sup>
                    </m:sSubSup>
                  </m:oMath>
                </a14:m>
                <a:r>
                  <a:rPr lang="ru-RU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Calibri" panose="020F0502020204030204" pitchFamily="34" charset="0"/>
                  </a:rPr>
                  <a:t>, разделенного на 22 синусоидальных сгустка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ru-R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</m:ctrlPr>
                      </m:sSubSupPr>
                      <m:e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  <m:t>𝜀</m:t>
                        </m:r>
                      </m:e>
                      <m:sub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  <m:t>𝑠𝑖𝑛</m:t>
                        </m:r>
                      </m:sub>
                      <m:sup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  <m:t>𝑒𝑥𝑝</m:t>
                        </m:r>
                      </m:sup>
                    </m:sSubSup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rPr>
                      <m:t>=</m:t>
                    </m:r>
                    <m:sSubSup>
                      <m:sSubSupPr>
                        <m:ctrlPr>
                          <a:rPr lang="ru-R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</m:ctrlPr>
                      </m:sSubSupPr>
                      <m:e>
                        <m:sSub>
                          <m:sSubPr>
                            <m:ctrlP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Calibri" panose="020F0502020204030204" pitchFamily="34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Calibri" panose="020F0502020204030204" pitchFamily="34" charset="0"/>
                              </a:rPr>
                              <m:t>𝑔𝑦𝑚</m:t>
                            </m:r>
                          </m:sub>
                        </m:sSub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  <m:t>𝜀</m:t>
                        </m:r>
                      </m:e>
                      <m:sub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  <m:t>𝑏𝑏</m:t>
                        </m:r>
                      </m:sub>
                      <m:sup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  <m:t>𝑓𝑖𝑛</m:t>
                        </m:r>
                      </m:sup>
                    </m:sSubSup>
                  </m:oMath>
                </a14:m>
                <a:r>
                  <a:rPr lang="ru-RU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Calibri" panose="020F0502020204030204" pitchFamily="34" charset="0"/>
                  </a:rPr>
                  <a:t> при помощи ВЧ гимнастики. </a:t>
                </a:r>
                <a:endParaRPr lang="ru-RU" dirty="0">
                  <a:latin typeface="Calibri" panose="020F0502020204030204" pitchFamily="34" charset="0"/>
                  <a:ea typeface="Times New Roman" panose="02020603050405020304" pitchFamily="18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115000"/>
                  </a:lnSpc>
                  <a:tabLst>
                    <a:tab pos="355600" algn="l"/>
                    <a:tab pos="711200" algn="l"/>
                    <a:tab pos="1066800" algn="l"/>
                    <a:tab pos="1422400" algn="l"/>
                    <a:tab pos="1778000" algn="l"/>
                    <a:tab pos="2133600" algn="l"/>
                    <a:tab pos="2489200" algn="l"/>
                    <a:tab pos="2844800" algn="l"/>
                    <a:tab pos="3200400" algn="l"/>
                    <a:tab pos="3556000" algn="l"/>
                    <a:tab pos="3911600" algn="l"/>
                    <a:tab pos="4267200" algn="l"/>
                  </a:tabLst>
                </a:pPr>
                <a:r>
                  <a:rPr lang="ru-RU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Calibri" panose="020F0502020204030204" pitchFamily="34" charset="0"/>
                  </a:rPr>
                  <a:t>– Эмиттанс барьерного ВЧ подвержен влиянию критической энергии на эмиттанс охлажденного пучка после инжекции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ru-R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</m:ctrlPr>
                      </m:sSubSupPr>
                      <m:e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  <m:t>𝜀</m:t>
                        </m:r>
                      </m:e>
                      <m: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  <m:t>𝑏𝑏</m:t>
                        </m:r>
                      </m:sub>
                      <m:sup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  <m:t>𝑐𝑜𝑜𝑙</m:t>
                        </m:r>
                      </m:sup>
                    </m:sSubSup>
                  </m:oMath>
                </a14:m>
                <a:r>
                  <a:rPr lang="ru-RU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ru-R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</m:ctrlPr>
                      </m:sSubSupPr>
                      <m:e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  <m:t>𝜀</m:t>
                        </m:r>
                      </m:e>
                      <m: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  <m:t>𝑏𝑏</m:t>
                        </m:r>
                      </m:sub>
                      <m:sup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  <m:t>𝑓𝑖𝑛</m:t>
                        </m:r>
                      </m:sup>
                    </m:sSubSup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ru-R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  <m:t>𝐷</m:t>
                        </m:r>
                      </m:e>
                      <m: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  <m:t>𝑡𝑟</m:t>
                        </m:r>
                      </m:sub>
                    </m:sSub>
                    <m:sSubSup>
                      <m:sSubSupPr>
                        <m:ctrlPr>
                          <a:rPr lang="ru-R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</m:ctrlPr>
                      </m:sSubSupPr>
                      <m:e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  <m:t>𝜀</m:t>
                        </m:r>
                      </m:e>
                      <m: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  <m:t>𝑏𝑏</m:t>
                        </m:r>
                      </m:sub>
                      <m:sup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  <m:t>𝑐𝑜𝑜𝑙</m:t>
                        </m:r>
                      </m:sup>
                    </m:sSubSup>
                  </m:oMath>
                </a14:m>
                <a:r>
                  <a:rPr lang="ru-RU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Calibri" panose="020F0502020204030204" pitchFamily="34" charset="0"/>
                  </a:rPr>
                  <a:t>. </a:t>
                </a:r>
                <a:endParaRPr lang="ru-RU" dirty="0">
                  <a:latin typeface="Calibri" panose="020F0502020204030204" pitchFamily="34" charset="0"/>
                  <a:ea typeface="Times New Roman" panose="02020603050405020304" pitchFamily="18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115000"/>
                  </a:lnSpc>
                  <a:tabLst>
                    <a:tab pos="355600" algn="l"/>
                    <a:tab pos="711200" algn="l"/>
                    <a:tab pos="1066800" algn="l"/>
                    <a:tab pos="1422400" algn="l"/>
                    <a:tab pos="1778000" algn="l"/>
                    <a:tab pos="2133600" algn="l"/>
                    <a:tab pos="2489200" algn="l"/>
                    <a:tab pos="2844800" algn="l"/>
                    <a:tab pos="3200400" algn="l"/>
                    <a:tab pos="3556000" algn="l"/>
                    <a:tab pos="3911600" algn="l"/>
                    <a:tab pos="4267200" algn="l"/>
                  </a:tabLst>
                </a:pPr>
                <a:r>
                  <a:rPr lang="ru-RU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Calibri" panose="020F0502020204030204" pitchFamily="34" charset="0"/>
                  </a:rPr>
                  <a:t>– Охлажденный пучок формируется после инжекции, накопления и электронного охлаждения на 2-3 ГэВ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ru-R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</m:ctrlPr>
                      </m:sSubSupPr>
                      <m:e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  <m:t>𝜀</m:t>
                        </m:r>
                      </m:e>
                      <m: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  <m:t>𝑏𝑏</m:t>
                        </m:r>
                      </m:sub>
                      <m:sup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  <m:t>𝑐𝑜𝑜𝑙</m:t>
                        </m:r>
                      </m:sup>
                    </m:sSubSup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ru-R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  <m:t>𝐷</m:t>
                        </m:r>
                      </m:e>
                      <m: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  <m:t>𝑐𝑜𝑜𝑙</m:t>
                        </m:r>
                      </m:sub>
                    </m:sSub>
                    <m:sSubSup>
                      <m:sSubSupPr>
                        <m:ctrlPr>
                          <a:rPr lang="ru-R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</m:ctrlPr>
                      </m:sSubSupPr>
                      <m:e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  <m:t>𝜀</m:t>
                        </m:r>
                      </m:e>
                      <m: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  <m:t>𝑏𝑏</m:t>
                        </m:r>
                      </m:sub>
                      <m:sup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  <m:t>𝑖𝑛𝑗</m:t>
                        </m:r>
                      </m:sup>
                    </m:sSubSup>
                  </m:oMath>
                </a14:m>
                <a:r>
                  <a:rPr lang="ru-RU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Calibri" panose="020F0502020204030204" pitchFamily="34" charset="0"/>
                  </a:rPr>
                  <a:t>.</a:t>
                </a:r>
                <a:endParaRPr lang="ru-RU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0CA14CF-9AFB-7D3D-A96C-9A128A270D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354" y="1877091"/>
                <a:ext cx="10861289" cy="3625801"/>
              </a:xfrm>
              <a:prstGeom prst="rect">
                <a:avLst/>
              </a:prstGeom>
              <a:blipFill>
                <a:blip r:embed="rId3"/>
                <a:stretch>
                  <a:fillRect l="-350" r="-583" b="-69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F96C316D-DB9C-76EC-359F-ED6B41184A0A}"/>
              </a:ext>
            </a:extLst>
          </p:cNvPr>
          <p:cNvSpPr txBox="1"/>
          <p:nvPr/>
        </p:nvSpPr>
        <p:spPr>
          <a:xfrm>
            <a:off x="659354" y="1290762"/>
            <a:ext cx="2108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/>
              <a:t>Для барьерного ВЧ</a:t>
            </a:r>
          </a:p>
        </p:txBody>
      </p:sp>
    </p:spTree>
    <p:extLst>
      <p:ext uri="{BB962C8B-B14F-4D97-AF65-F5344CB8AC3E}">
        <p14:creationId xmlns:p14="http://schemas.microsoft.com/office/powerpoint/2010/main" val="18423958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タイトル 1">
            <a:extLst>
              <a:ext uri="{FF2B5EF4-FFF2-40B4-BE49-F238E27FC236}">
                <a16:creationId xmlns:a16="http://schemas.microsoft.com/office/drawing/2014/main" id="{CA7C3D24-5A4A-D7C9-5D56-18763A96CB8C}"/>
              </a:ext>
            </a:extLst>
          </p:cNvPr>
          <p:cNvSpPr txBox="1"/>
          <p:nvPr/>
        </p:nvSpPr>
        <p:spPr>
          <a:xfrm>
            <a:off x="0" y="217001"/>
            <a:ext cx="12179998" cy="5355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b">
            <a:spAutoFit/>
          </a:bodyPr>
          <a:lstStyle>
            <a:lvl1pPr algn="ctr">
              <a:lnSpc>
                <a:spcPct val="90000"/>
              </a:lnSpc>
              <a:defRPr sz="6600" b="1">
                <a:solidFill>
                  <a:srgbClr val="130C77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algn="ctr">
              <a:spcBef>
                <a:spcPts val="800"/>
              </a:spcBef>
            </a:pPr>
            <a:r>
              <a:rPr lang="ru-RU" sz="3200" dirty="0">
                <a:solidFill>
                  <a:srgbClr val="130B77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Продольная микроволновая неустойчивость</a:t>
            </a:r>
            <a:endParaRPr lang="en-US" sz="3200" dirty="0">
              <a:solidFill>
                <a:srgbClr val="130B77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6551F30A-2EC6-D6CB-6FCA-F954C20588DA}"/>
              </a:ext>
            </a:extLst>
          </p:cNvPr>
          <p:cNvCxnSpPr>
            <a:cxnSpLocks/>
          </p:cNvCxnSpPr>
          <p:nvPr/>
        </p:nvCxnSpPr>
        <p:spPr>
          <a:xfrm>
            <a:off x="-28313" y="900675"/>
            <a:ext cx="12208311" cy="0"/>
          </a:xfrm>
          <a:prstGeom prst="line">
            <a:avLst/>
          </a:prstGeom>
          <a:ln w="28575">
            <a:solidFill>
              <a:srgbClr val="EA661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" name="正方形/長方形 43">
            <a:extLst>
              <a:ext uri="{FF2B5EF4-FFF2-40B4-BE49-F238E27FC236}">
                <a16:creationId xmlns:a16="http://schemas.microsoft.com/office/drawing/2014/main" id="{80C88079-DE28-B1CC-CDD3-75AA94CF3D01}"/>
              </a:ext>
            </a:extLst>
          </p:cNvPr>
          <p:cNvSpPr/>
          <p:nvPr/>
        </p:nvSpPr>
        <p:spPr>
          <a:xfrm>
            <a:off x="-12000" y="6248399"/>
            <a:ext cx="12204000" cy="632749"/>
          </a:xfrm>
          <a:prstGeom prst="rect">
            <a:avLst/>
          </a:prstGeom>
          <a:solidFill>
            <a:srgbClr val="160D9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n w="0"/>
              <a:solidFill>
                <a:srgbClr val="A6FA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4BC7E55C-944D-1CC4-E69A-BBE01467A5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36797-F4D4-DD41-819E-45BB962C0139}" type="datetime1">
              <a:rPr lang="ru-RU" smtClean="0"/>
              <a:t>01.04.2024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7BE0CBD4-4623-0A41-56A9-DD2C0C3051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IX </a:t>
            </a:r>
            <a:r>
              <a:rPr lang="ru-RU"/>
              <a:t>Международная конференция ЛаПлаз-2024
Москва, 2024 г.</a:t>
            </a:r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5D223A11-0EBD-3F08-A176-394E17A7B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047D9-457F-D340-9D26-D2C166E3779D}" type="slidenum">
              <a:rPr lang="ru-RU" smtClean="0"/>
              <a:t>13</a:t>
            </a:fld>
            <a:endParaRPr lang="ru-RU"/>
          </a:p>
        </p:txBody>
      </p:sp>
      <p:pic>
        <p:nvPicPr>
          <p:cNvPr id="10" name="88ae095048.jpg" descr="88ae095048.jpg">
            <a:extLst>
              <a:ext uri="{FF2B5EF4-FFF2-40B4-BE49-F238E27FC236}">
                <a16:creationId xmlns:a16="http://schemas.microsoft.com/office/drawing/2014/main" id="{79E4AD64-3E83-2CE7-98E7-FC7B5C904F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4691" y="6236736"/>
            <a:ext cx="637309" cy="653694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C26CAE5-CB7E-DD07-F6F9-94B809B2E3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6116" y="2101855"/>
            <a:ext cx="8347766" cy="276047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D174A72-C357-688E-4BD4-840974D56930}"/>
              </a:ext>
            </a:extLst>
          </p:cNvPr>
          <p:cNvSpPr txBox="1"/>
          <p:nvPr/>
        </p:nvSpPr>
        <p:spPr>
          <a:xfrm>
            <a:off x="1916116" y="1487611"/>
            <a:ext cx="2520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/>
              <a:t>Кейл-Шнель критерий</a:t>
            </a:r>
          </a:p>
        </p:txBody>
      </p:sp>
    </p:spTree>
    <p:extLst>
      <p:ext uri="{BB962C8B-B14F-4D97-AF65-F5344CB8AC3E}">
        <p14:creationId xmlns:p14="http://schemas.microsoft.com/office/powerpoint/2010/main" val="40979933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タイトル 1">
            <a:extLst>
              <a:ext uri="{FF2B5EF4-FFF2-40B4-BE49-F238E27FC236}">
                <a16:creationId xmlns:a16="http://schemas.microsoft.com/office/drawing/2014/main" id="{CA7C3D24-5A4A-D7C9-5D56-18763A96CB8C}"/>
              </a:ext>
            </a:extLst>
          </p:cNvPr>
          <p:cNvSpPr txBox="1"/>
          <p:nvPr/>
        </p:nvSpPr>
        <p:spPr>
          <a:xfrm>
            <a:off x="0" y="217001"/>
            <a:ext cx="12179998" cy="5355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b">
            <a:spAutoFit/>
          </a:bodyPr>
          <a:lstStyle>
            <a:lvl1pPr algn="ctr">
              <a:lnSpc>
                <a:spcPct val="90000"/>
              </a:lnSpc>
              <a:defRPr sz="6600" b="1">
                <a:solidFill>
                  <a:srgbClr val="130C77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algn="ctr">
              <a:spcBef>
                <a:spcPts val="800"/>
              </a:spcBef>
            </a:pPr>
            <a:r>
              <a:rPr lang="ru-RU" sz="3200" dirty="0">
                <a:solidFill>
                  <a:srgbClr val="130B77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Продольная микроволновая неустойчивость</a:t>
            </a:r>
            <a:endParaRPr lang="en-US" sz="3200" dirty="0">
              <a:solidFill>
                <a:srgbClr val="130B77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6551F30A-2EC6-D6CB-6FCA-F954C20588DA}"/>
              </a:ext>
            </a:extLst>
          </p:cNvPr>
          <p:cNvCxnSpPr>
            <a:cxnSpLocks/>
          </p:cNvCxnSpPr>
          <p:nvPr/>
        </p:nvCxnSpPr>
        <p:spPr>
          <a:xfrm>
            <a:off x="-28313" y="900675"/>
            <a:ext cx="12208311" cy="0"/>
          </a:xfrm>
          <a:prstGeom prst="line">
            <a:avLst/>
          </a:prstGeom>
          <a:ln w="28575">
            <a:solidFill>
              <a:srgbClr val="EA661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" name="正方形/長方形 43">
            <a:extLst>
              <a:ext uri="{FF2B5EF4-FFF2-40B4-BE49-F238E27FC236}">
                <a16:creationId xmlns:a16="http://schemas.microsoft.com/office/drawing/2014/main" id="{80C88079-DE28-B1CC-CDD3-75AA94CF3D01}"/>
              </a:ext>
            </a:extLst>
          </p:cNvPr>
          <p:cNvSpPr/>
          <p:nvPr/>
        </p:nvSpPr>
        <p:spPr>
          <a:xfrm>
            <a:off x="-12000" y="6248399"/>
            <a:ext cx="12204000" cy="632749"/>
          </a:xfrm>
          <a:prstGeom prst="rect">
            <a:avLst/>
          </a:prstGeom>
          <a:solidFill>
            <a:srgbClr val="160D9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n w="0"/>
              <a:solidFill>
                <a:srgbClr val="A6FA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4BC7E55C-944D-1CC4-E69A-BBE01467A5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36797-F4D4-DD41-819E-45BB962C0139}" type="datetime1">
              <a:rPr lang="ru-RU" smtClean="0"/>
              <a:t>01.04.2024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7BE0CBD4-4623-0A41-56A9-DD2C0C3051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IX </a:t>
            </a:r>
            <a:r>
              <a:rPr lang="ru-RU"/>
              <a:t>Международная конференция ЛаПлаз-2024
Москва, 2024 г.</a:t>
            </a:r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5D223A11-0EBD-3F08-A176-394E17A7B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047D9-457F-D340-9D26-D2C166E3779D}" type="slidenum">
              <a:rPr lang="ru-RU" smtClean="0"/>
              <a:t>14</a:t>
            </a:fld>
            <a:endParaRPr lang="ru-RU"/>
          </a:p>
        </p:txBody>
      </p:sp>
      <p:pic>
        <p:nvPicPr>
          <p:cNvPr id="10" name="88ae095048.jpg" descr="88ae095048.jpg">
            <a:extLst>
              <a:ext uri="{FF2B5EF4-FFF2-40B4-BE49-F238E27FC236}">
                <a16:creationId xmlns:a16="http://schemas.microsoft.com/office/drawing/2014/main" id="{79E4AD64-3E83-2CE7-98E7-FC7B5C904F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4691" y="6236736"/>
            <a:ext cx="637309" cy="653694"/>
          </a:xfrm>
          <a:prstGeom prst="rect">
            <a:avLst/>
          </a:prstGeom>
          <a:ln w="12700">
            <a:miter lim="400000"/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B5CA96C-77EA-FE39-0E5F-A3DA0FB70DB3}"/>
                  </a:ext>
                </a:extLst>
              </p:cNvPr>
              <p:cNvSpPr txBox="1"/>
              <p:nvPr/>
            </p:nvSpPr>
            <p:spPr>
              <a:xfrm>
                <a:off x="2296223" y="2596707"/>
                <a:ext cx="7962899" cy="6726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ru-RU" i="0"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ru-RU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ru-RU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f>
                        <m:fPr>
                          <m:ctrlPr>
                            <a:rPr lang="ru-RU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ru-RU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d>
                            <m:d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type m:val="lin"/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ru-RU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𝑍</m:t>
                                      </m:r>
                                    </m:e>
                                    <m:sub>
                                      <m:r>
                                        <a:rPr lang="ru-RU" i="0">
                                          <a:latin typeface="Cambria Math" panose="02040503050406030204" pitchFamily="18" charset="0"/>
                                        </a:rPr>
                                        <m:t>∥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</m:e>
                          </m:d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𝑒𝑐</m:t>
                          </m:r>
                        </m:den>
                      </m:f>
                      <m:d>
                        <m:dPr>
                          <m:begChr m:val="|"/>
                          <m:endChr m:val="|"/>
                          <m:ctrlPr>
                            <a:rPr lang="ru-RU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</m:d>
                      <m:r>
                        <a:rPr lang="ru-RU" i="1">
                          <a:latin typeface="Cambria Math" panose="02040503050406030204" pitchFamily="18" charset="0"/>
                        </a:rPr>
                        <m:t>𝛾𝛽</m:t>
                      </m:r>
                      <m:sSubSup>
                        <m:sSubSupPr>
                          <m:ctrlPr>
                            <a:rPr lang="ru-RU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  <m:sup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sSub>
                        <m:sSubPr>
                          <m:ctrlPr>
                            <a:rPr lang="ru-RU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B5CA96C-77EA-FE39-0E5F-A3DA0FB70D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6223" y="2596707"/>
                <a:ext cx="7962899" cy="672620"/>
              </a:xfrm>
              <a:prstGeom prst="rect">
                <a:avLst/>
              </a:prstGeom>
              <a:blipFill>
                <a:blip r:embed="rId3"/>
                <a:stretch>
                  <a:fillRect t="-20370" b="-9074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77CCBB8-4584-4063-AE7B-8C55F2A8C3ED}"/>
                  </a:ext>
                </a:extLst>
              </p:cNvPr>
              <p:cNvSpPr txBox="1"/>
              <p:nvPr/>
            </p:nvSpPr>
            <p:spPr>
              <a:xfrm>
                <a:off x="2296223" y="4730498"/>
                <a:ext cx="7962899" cy="71250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ru-RU" i="0"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ru-RU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ru-RU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f>
                        <m:fPr>
                          <m:ctrlPr>
                            <a:rPr lang="ru-RU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ru-RU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d>
                            <m:d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type m:val="lin"/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ru-RU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𝑍</m:t>
                                      </m:r>
                                    </m:e>
                                    <m:sub>
                                      <m:r>
                                        <a:rPr lang="ru-RU" i="0">
                                          <a:latin typeface="Cambria Math" panose="02040503050406030204" pitchFamily="18" charset="0"/>
                                        </a:rPr>
                                        <m:t>∥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</m:e>
                          </m:d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𝑒𝑐</m:t>
                          </m:r>
                        </m:den>
                      </m:f>
                      <m:d>
                        <m:dPr>
                          <m:begChr m:val="|"/>
                          <m:endChr m:val="|"/>
                          <m:ctrlPr>
                            <a:rPr lang="ru-RU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</m:d>
                      <m:f>
                        <m:fPr>
                          <m:ctrlPr>
                            <a:rPr lang="ru-RU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ru-RU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𝑡𝑟</m:t>
                              </m:r>
                            </m:sub>
                            <m:sup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>
                            <m:sSubPr>
                              <m:ctrlPr>
                                <a:rPr lang="ru-RU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𝜋𝛾𝛽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77CCBB8-4584-4063-AE7B-8C55F2A8C3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6223" y="4730498"/>
                <a:ext cx="7962899" cy="712503"/>
              </a:xfrm>
              <a:prstGeom prst="rect">
                <a:avLst/>
              </a:prstGeom>
              <a:blipFill>
                <a:blip r:embed="rId4"/>
                <a:stretch>
                  <a:fillRect t="-12281" b="-8596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DA2C5F2-BB4E-9E6F-67DA-46E4C74AF230}"/>
                  </a:ext>
                </a:extLst>
              </p:cNvPr>
              <p:cNvSpPr txBox="1"/>
              <p:nvPr/>
            </p:nvSpPr>
            <p:spPr>
              <a:xfrm>
                <a:off x="2296223" y="1191750"/>
                <a:ext cx="1625290" cy="6706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ru-RU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ru-RU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𝑐𝑁</m:t>
                              </m:r>
                            </m:e>
                            <m:sub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sSub>
                            <m:sSubPr>
                              <m:ctrlPr>
                                <a:rPr lang="ru-RU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ru-RU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DA2C5F2-BB4E-9E6F-67DA-46E4C74AF2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6223" y="1191750"/>
                <a:ext cx="1625290" cy="67069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E0222F2-4239-4F9A-1BDF-68B3F5116FD2}"/>
                  </a:ext>
                </a:extLst>
              </p:cNvPr>
              <p:cNvSpPr txBox="1"/>
              <p:nvPr/>
            </p:nvSpPr>
            <p:spPr>
              <a:xfrm>
                <a:off x="4049751" y="1203932"/>
                <a:ext cx="6382216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ru-RU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</a:rPr>
                  <a:t> – длина пучка или для барьерного ВЧ это эквивалентно расстоянию между удерживающими барьерами</a:t>
                </a:r>
                <a:r>
                  <a:rPr lang="ru-RU" dirty="0">
                    <a:effectLst/>
                  </a:rPr>
                  <a:t> </a:t>
                </a:r>
                <a:endParaRPr lang="ru-RU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E0222F2-4239-4F9A-1BDF-68B3F5116F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9751" y="1203932"/>
                <a:ext cx="6382216" cy="646331"/>
              </a:xfrm>
              <a:prstGeom prst="rect">
                <a:avLst/>
              </a:prstGeom>
              <a:blipFill>
                <a:blip r:embed="rId6"/>
                <a:stretch>
                  <a:fillRect l="-794" t="-3846" b="-1346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D5B20358-7731-6483-0602-D82663E1C974}"/>
              </a:ext>
            </a:extLst>
          </p:cNvPr>
          <p:cNvSpPr txBox="1"/>
          <p:nvPr/>
        </p:nvSpPr>
        <p:spPr>
          <a:xfrm>
            <a:off x="2296223" y="2080479"/>
            <a:ext cx="36443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Ограничение на количество частиц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EBD7853-B528-FCD4-2E98-3468D0318401}"/>
                  </a:ext>
                </a:extLst>
              </p:cNvPr>
              <p:cNvSpPr txBox="1"/>
              <p:nvPr/>
            </p:nvSpPr>
            <p:spPr>
              <a:xfrm>
                <a:off x="2296223" y="3429000"/>
                <a:ext cx="8135744" cy="11233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ru-RU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</a:rPr>
                  <a:t>нормализованный эмиттанс для барьерного ВЧ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  <m:t>𝜀</m:t>
                        </m:r>
                      </m:e>
                      <m:sub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  <m:t>𝑡𝑟</m:t>
                        </m:r>
                      </m:sub>
                    </m:sSub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ru-RU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  <m:t>𝛾</m:t>
                        </m:r>
                      </m:e>
                      <m: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  <m:t>𝑡𝑟</m:t>
                        </m:r>
                      </m:sub>
                    </m:sSub>
                    <m:sSub>
                      <m:sSubPr>
                        <m:ctrlPr>
                          <a:rPr lang="ru-RU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  <m:t>𝛽</m:t>
                        </m:r>
                      </m:e>
                      <m:sub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  <m:t>𝑡𝑟</m:t>
                        </m:r>
                      </m:sub>
                    </m:sSub>
                    <m:rad>
                      <m:radPr>
                        <m:degHide m:val="on"/>
                        <m:ctrlPr>
                          <a:rPr lang="ru-RU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</m:ctrlPr>
                      </m:radPr>
                      <m:deg/>
                      <m:e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  <m:t>𝜋</m:t>
                        </m:r>
                      </m:e>
                    </m:rad>
                    <m:sSub>
                      <m:sSubPr>
                        <m:ctrlPr>
                          <a:rPr lang="ru-RU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  <m:t>𝜎</m:t>
                        </m:r>
                      </m:e>
                      <m:sub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  <m:t>𝑝</m:t>
                        </m:r>
                      </m:sub>
                    </m:sSub>
                    <m:sSub>
                      <m:sSubPr>
                        <m:ctrlPr>
                          <a:rPr lang="ru-RU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ru-RU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</a:rPr>
                  <a:t> (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ru-RU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</m:ctrlPr>
                      </m:radPr>
                      <m:deg/>
                      <m:e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  <m:t>𝜋</m:t>
                        </m:r>
                      </m:e>
                    </m:rad>
                  </m:oMath>
                </a14:m>
                <a:r>
                  <a:rPr lang="ru-RU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</a:rPr>
                  <a:t> так как распределение по импульсам имеет гауссов вид, а продольный размер – равномерный)</a:t>
                </a:r>
                <a:r>
                  <a:rPr lang="ru-RU" dirty="0"/>
                  <a:t>. С другой стороны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ru-RU" i="1">
                            <a:latin typeface="Cambria Math" panose="02040503050406030204" pitchFamily="18" charset="0"/>
                          </a:rPr>
                          <m:t>𝑡𝑟</m:t>
                        </m:r>
                      </m:sub>
                    </m:sSub>
                    <m:r>
                      <a:rPr lang="ru-RU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ru-RU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ru-RU" i="1"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ru-RU" i="1">
                            <a:latin typeface="Cambria Math" panose="02040503050406030204" pitchFamily="18" charset="0"/>
                          </a:rPr>
                          <m:t>𝑏𝑏</m:t>
                        </m:r>
                      </m:sub>
                      <m:sup>
                        <m:r>
                          <a:rPr lang="ru-RU" i="1">
                            <a:latin typeface="Cambria Math" panose="02040503050406030204" pitchFamily="18" charset="0"/>
                          </a:rPr>
                          <m:t>𝑓𝑖𝑛</m:t>
                        </m:r>
                      </m:sup>
                    </m:sSubSup>
                    <m:r>
                      <a:rPr lang="ru-RU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type m:val="skw"/>
                        <m:ctrlPr>
                          <a:rPr lang="ru-RU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ru-RU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𝜀</m:t>
                            </m:r>
                          </m:e>
                          <m:sub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𝑠𝑖𝑛</m:t>
                            </m:r>
                          </m:sub>
                          <m:sup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𝑒𝑥𝑝</m:t>
                            </m:r>
                          </m:sup>
                        </m:sSubSup>
                      </m:num>
                      <m:den>
                        <m:sSub>
                          <m:sSubPr>
                            <m:ctrlPr>
                              <a:rPr lang="ru-RU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𝑔𝑦𝑚</m:t>
                            </m:r>
                          </m:sub>
                        </m:sSub>
                      </m:den>
                    </m:f>
                    <m:r>
                      <a:rPr lang="ru-RU">
                        <a:latin typeface="Cambria Math" panose="02040503050406030204" pitchFamily="18" charset="0"/>
                      </a:rPr>
                      <m:t>=0.7 м</m:t>
                    </m:r>
                  </m:oMath>
                </a14:m>
                <a:endParaRPr lang="ru-RU" dirty="0"/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EBD7853-B528-FCD4-2E98-3468D03184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6223" y="3429000"/>
                <a:ext cx="8135744" cy="1123321"/>
              </a:xfrm>
              <a:prstGeom prst="rect">
                <a:avLst/>
              </a:prstGeom>
              <a:blipFill>
                <a:blip r:embed="rId7"/>
                <a:stretch>
                  <a:fillRect l="-623" t="-2247" b="-6853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694404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タイトル 1">
            <a:extLst>
              <a:ext uri="{FF2B5EF4-FFF2-40B4-BE49-F238E27FC236}">
                <a16:creationId xmlns:a16="http://schemas.microsoft.com/office/drawing/2014/main" id="{CA7C3D24-5A4A-D7C9-5D56-18763A96CB8C}"/>
              </a:ext>
            </a:extLst>
          </p:cNvPr>
          <p:cNvSpPr txBox="1"/>
          <p:nvPr/>
        </p:nvSpPr>
        <p:spPr>
          <a:xfrm>
            <a:off x="0" y="217001"/>
            <a:ext cx="12179998" cy="5355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b">
            <a:spAutoFit/>
          </a:bodyPr>
          <a:lstStyle>
            <a:lvl1pPr algn="ctr">
              <a:lnSpc>
                <a:spcPct val="90000"/>
              </a:lnSpc>
              <a:defRPr sz="6600" b="1">
                <a:solidFill>
                  <a:srgbClr val="130C77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algn="ctr">
              <a:spcBef>
                <a:spcPts val="800"/>
              </a:spcBef>
            </a:pPr>
            <a:r>
              <a:rPr lang="ru-RU" sz="3200" dirty="0">
                <a:solidFill>
                  <a:srgbClr val="130B77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Принципиальная схема скачка для барьерного ВЧ</a:t>
            </a:r>
            <a:endParaRPr lang="en-US" sz="3200" dirty="0">
              <a:solidFill>
                <a:srgbClr val="130B77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6551F30A-2EC6-D6CB-6FCA-F954C20588DA}"/>
              </a:ext>
            </a:extLst>
          </p:cNvPr>
          <p:cNvCxnSpPr>
            <a:cxnSpLocks/>
          </p:cNvCxnSpPr>
          <p:nvPr/>
        </p:nvCxnSpPr>
        <p:spPr>
          <a:xfrm>
            <a:off x="-28313" y="900675"/>
            <a:ext cx="12208311" cy="0"/>
          </a:xfrm>
          <a:prstGeom prst="line">
            <a:avLst/>
          </a:prstGeom>
          <a:ln w="28575">
            <a:solidFill>
              <a:srgbClr val="EA661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" name="正方形/長方形 43">
            <a:extLst>
              <a:ext uri="{FF2B5EF4-FFF2-40B4-BE49-F238E27FC236}">
                <a16:creationId xmlns:a16="http://schemas.microsoft.com/office/drawing/2014/main" id="{80C88079-DE28-B1CC-CDD3-75AA94CF3D01}"/>
              </a:ext>
            </a:extLst>
          </p:cNvPr>
          <p:cNvSpPr/>
          <p:nvPr/>
        </p:nvSpPr>
        <p:spPr>
          <a:xfrm>
            <a:off x="-12000" y="6248399"/>
            <a:ext cx="12204000" cy="632749"/>
          </a:xfrm>
          <a:prstGeom prst="rect">
            <a:avLst/>
          </a:prstGeom>
          <a:solidFill>
            <a:srgbClr val="160D9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n w="0"/>
              <a:solidFill>
                <a:srgbClr val="A6FA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4BC7E55C-944D-1CC4-E69A-BBE01467A5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36797-F4D4-DD41-819E-45BB962C0139}" type="datetime1">
              <a:rPr lang="ru-RU" smtClean="0"/>
              <a:t>01.04.2024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7BE0CBD4-4623-0A41-56A9-DD2C0C3051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IX </a:t>
            </a:r>
            <a:r>
              <a:rPr lang="ru-RU"/>
              <a:t>Международная конференция ЛаПлаз-2024
Москва, 2024 г.</a:t>
            </a:r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5D223A11-0EBD-3F08-A176-394E17A7B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047D9-457F-D340-9D26-D2C166E3779D}" type="slidenum">
              <a:rPr lang="ru-RU" smtClean="0"/>
              <a:t>15</a:t>
            </a:fld>
            <a:endParaRPr lang="ru-RU"/>
          </a:p>
        </p:txBody>
      </p:sp>
      <p:pic>
        <p:nvPicPr>
          <p:cNvPr id="10" name="88ae095048.jpg" descr="88ae095048.jpg">
            <a:extLst>
              <a:ext uri="{FF2B5EF4-FFF2-40B4-BE49-F238E27FC236}">
                <a16:creationId xmlns:a16="http://schemas.microsoft.com/office/drawing/2014/main" id="{79E4AD64-3E83-2CE7-98E7-FC7B5C904F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4691" y="6236736"/>
            <a:ext cx="637309" cy="653694"/>
          </a:xfrm>
          <a:prstGeom prst="rect">
            <a:avLst/>
          </a:prstGeom>
          <a:ln w="12700">
            <a:miter lim="400000"/>
          </a:ln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1BC98B5D-5C54-34D5-AFAD-62A95A90CD1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0799" y="2155194"/>
            <a:ext cx="3681202" cy="3398612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E674245-8D72-DF33-236F-ACB8D8253F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9999" y="2155194"/>
            <a:ext cx="4133346" cy="327238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CC993B5-426A-20BF-D843-861A9BDF08BC}"/>
                  </a:ext>
                </a:extLst>
              </p:cNvPr>
              <p:cNvSpPr txBox="1"/>
              <p:nvPr/>
            </p:nvSpPr>
            <p:spPr>
              <a:xfrm>
                <a:off x="523178" y="1219717"/>
                <a:ext cx="3836949" cy="3755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ru-RU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для барьерного ВЧ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ru-RU" b="1" i="1"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1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𝒅</m:t>
                        </m:r>
                        <m:r>
                          <a:rPr lang="en-US" sz="1800" b="1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𝜸</m:t>
                        </m:r>
                      </m:num>
                      <m:den>
                        <m:r>
                          <a:rPr lang="ru-RU" sz="1800" b="1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𝒅𝒕</m:t>
                        </m:r>
                      </m:den>
                    </m:f>
                    <m:r>
                      <a:rPr lang="ru-RU" sz="1800" b="1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ru-RU" sz="1800" b="1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𝟎</m:t>
                    </m:r>
                    <m:r>
                      <a:rPr lang="ru-RU" sz="1800" b="1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.</m:t>
                    </m:r>
                    <m:r>
                      <a:rPr lang="en-US" sz="1800" b="1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𝟐</m:t>
                    </m:r>
                    <m:r>
                      <a:rPr lang="en-US" sz="1800" b="1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sSup>
                      <m:sSupPr>
                        <m:ctrlPr>
                          <a:rPr lang="ru-RU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800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𝒄</m:t>
                        </m:r>
                      </m:e>
                      <m:sup>
                        <m:r>
                          <a:rPr lang="ru-RU" sz="1800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ru-RU" sz="1800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𝟏</m:t>
                        </m:r>
                      </m:sup>
                    </m:sSup>
                  </m:oMath>
                </a14:m>
                <a:r>
                  <a:rPr lang="en-US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ru-RU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CC993B5-426A-20BF-D843-861A9BDF08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178" y="1219717"/>
                <a:ext cx="3836949" cy="375552"/>
              </a:xfrm>
              <a:prstGeom prst="rect">
                <a:avLst/>
              </a:prstGeom>
              <a:blipFill>
                <a:blip r:embed="rId5"/>
                <a:stretch>
                  <a:fillRect l="-1650" t="-113333" b="-16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006598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タイトル 1">
            <a:extLst>
              <a:ext uri="{FF2B5EF4-FFF2-40B4-BE49-F238E27FC236}">
                <a16:creationId xmlns:a16="http://schemas.microsoft.com/office/drawing/2014/main" id="{CA7C3D24-5A4A-D7C9-5D56-18763A96CB8C}"/>
              </a:ext>
            </a:extLst>
          </p:cNvPr>
          <p:cNvSpPr txBox="1"/>
          <p:nvPr/>
        </p:nvSpPr>
        <p:spPr>
          <a:xfrm>
            <a:off x="0" y="217001"/>
            <a:ext cx="12179998" cy="5355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b">
            <a:spAutoFit/>
          </a:bodyPr>
          <a:lstStyle>
            <a:lvl1pPr algn="ctr">
              <a:lnSpc>
                <a:spcPct val="90000"/>
              </a:lnSpc>
              <a:defRPr sz="6600" b="1">
                <a:solidFill>
                  <a:srgbClr val="130C77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algn="ctr">
              <a:spcBef>
                <a:spcPts val="800"/>
              </a:spcBef>
            </a:pPr>
            <a:r>
              <a:rPr lang="ru-RU" sz="3200" dirty="0">
                <a:solidFill>
                  <a:srgbClr val="130B77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Продольная микроволновая неустойчивость</a:t>
            </a:r>
            <a:endParaRPr lang="en-US" sz="3200" dirty="0">
              <a:solidFill>
                <a:srgbClr val="130B77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6551F30A-2EC6-D6CB-6FCA-F954C20588DA}"/>
              </a:ext>
            </a:extLst>
          </p:cNvPr>
          <p:cNvCxnSpPr>
            <a:cxnSpLocks/>
          </p:cNvCxnSpPr>
          <p:nvPr/>
        </p:nvCxnSpPr>
        <p:spPr>
          <a:xfrm>
            <a:off x="-28313" y="900675"/>
            <a:ext cx="12208311" cy="0"/>
          </a:xfrm>
          <a:prstGeom prst="line">
            <a:avLst/>
          </a:prstGeom>
          <a:ln w="28575">
            <a:solidFill>
              <a:srgbClr val="EA661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" name="正方形/長方形 43">
            <a:extLst>
              <a:ext uri="{FF2B5EF4-FFF2-40B4-BE49-F238E27FC236}">
                <a16:creationId xmlns:a16="http://schemas.microsoft.com/office/drawing/2014/main" id="{80C88079-DE28-B1CC-CDD3-75AA94CF3D01}"/>
              </a:ext>
            </a:extLst>
          </p:cNvPr>
          <p:cNvSpPr/>
          <p:nvPr/>
        </p:nvSpPr>
        <p:spPr>
          <a:xfrm>
            <a:off x="-12000" y="6248399"/>
            <a:ext cx="12204000" cy="632749"/>
          </a:xfrm>
          <a:prstGeom prst="rect">
            <a:avLst/>
          </a:prstGeom>
          <a:solidFill>
            <a:srgbClr val="160D9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n w="0"/>
              <a:solidFill>
                <a:srgbClr val="A6FA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4BC7E55C-944D-1CC4-E69A-BBE01467A5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36797-F4D4-DD41-819E-45BB962C0139}" type="datetime1">
              <a:rPr lang="ru-RU" smtClean="0"/>
              <a:t>01.04.2024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7BE0CBD4-4623-0A41-56A9-DD2C0C3051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IX </a:t>
            </a:r>
            <a:r>
              <a:rPr lang="ru-RU"/>
              <a:t>Международная конференция ЛаПлаз-2024
Москва, 2024 г.</a:t>
            </a:r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5D223A11-0EBD-3F08-A176-394E17A7B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047D9-457F-D340-9D26-D2C166E3779D}" type="slidenum">
              <a:rPr lang="ru-RU" smtClean="0"/>
              <a:t>16</a:t>
            </a:fld>
            <a:endParaRPr lang="ru-RU"/>
          </a:p>
        </p:txBody>
      </p:sp>
      <p:pic>
        <p:nvPicPr>
          <p:cNvPr id="10" name="88ae095048.jpg" descr="88ae095048.jpg">
            <a:extLst>
              <a:ext uri="{FF2B5EF4-FFF2-40B4-BE49-F238E27FC236}">
                <a16:creationId xmlns:a16="http://schemas.microsoft.com/office/drawing/2014/main" id="{79E4AD64-3E83-2CE7-98E7-FC7B5C904F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4691" y="6236736"/>
            <a:ext cx="637309" cy="653694"/>
          </a:xfrm>
          <a:prstGeom prst="rect">
            <a:avLst/>
          </a:prstGeom>
          <a:ln w="12700">
            <a:miter lim="400000"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965B1CD-ADAD-3795-04B8-1B5F62C1A0E7}"/>
                  </a:ext>
                </a:extLst>
              </p:cNvPr>
              <p:cNvSpPr txBox="1"/>
              <p:nvPr/>
            </p:nvSpPr>
            <p:spPr>
              <a:xfrm>
                <a:off x="313950" y="1157408"/>
                <a:ext cx="11523783" cy="24021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15000"/>
                  </a:lnSpc>
                  <a:tabLst>
                    <a:tab pos="355600" algn="l"/>
                    <a:tab pos="711200" algn="l"/>
                    <a:tab pos="1066800" algn="l"/>
                    <a:tab pos="1422400" algn="l"/>
                    <a:tab pos="1778000" algn="l"/>
                    <a:tab pos="2133600" algn="l"/>
                    <a:tab pos="2489200" algn="l"/>
                    <a:tab pos="2844800" algn="l"/>
                    <a:tab pos="3200400" algn="l"/>
                    <a:tab pos="3556000" algn="l"/>
                    <a:tab pos="3911600" algn="l"/>
                    <a:tab pos="4267200" algn="l"/>
                  </a:tabLst>
                </a:pPr>
                <a:r>
                  <a:rPr lang="ru-RU" dirty="0">
                    <a:latin typeface="Calibri" panose="020F0502020204030204" pitchFamily="34" charset="0"/>
                    <a:ea typeface="Times New Roman" panose="02020603050405020304" pitchFamily="18" charset="0"/>
                    <a:cs typeface="Calibri" panose="020F0502020204030204" pitchFamily="34" charset="0"/>
                  </a:rPr>
                  <a:t>– С</a:t>
                </a:r>
                <a:r>
                  <a:rPr lang="ru-RU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Calibri" panose="020F0502020204030204" pitchFamily="34" charset="0"/>
                  </a:rPr>
                  <a:t>ветимость порядка </a:t>
                </a:r>
                <a14:m>
                  <m:oMath xmlns:m="http://schemas.openxmlformats.org/officeDocument/2006/math"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rPr>
                      <m:t>2×</m:t>
                    </m:r>
                    <m:sSup>
                      <m:sSupPr>
                        <m:ctrlPr>
                          <a:rPr lang="ru-R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  <m:t>10</m:t>
                        </m:r>
                      </m:e>
                      <m:sup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  <m:t>32</m:t>
                        </m:r>
                      </m:sup>
                    </m:sSup>
                    <m:sSup>
                      <m:sSupPr>
                        <m:ctrlPr>
                          <a:rPr lang="ru-R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  <m:t>см</m:t>
                        </m:r>
                      </m:e>
                      <m:sup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  <m:t>−2</m:t>
                        </m:r>
                      </m:sup>
                    </m:sSup>
                    <m:sSup>
                      <m:sSupPr>
                        <m:ctrlPr>
                          <a:rPr lang="ru-R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  <m:t>с</m:t>
                        </m:r>
                      </m:e>
                      <m:sup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ru-RU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Calibri" panose="020F0502020204030204" pitchFamily="34" charset="0"/>
                  </a:rPr>
                  <a:t> –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  <m:t>𝑁</m:t>
                        </m:r>
                      </m:e>
                      <m:sub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  <m:t>𝑒𝑥𝑝</m:t>
                        </m:r>
                      </m:sub>
                    </m:sSub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rPr>
                      <m:t>=1×</m:t>
                    </m:r>
                    <m:sSup>
                      <m:sSupPr>
                        <m:ctrlPr>
                          <a:rPr lang="ru-R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  <m:t>10</m:t>
                        </m:r>
                      </m:e>
                      <m:sup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  <m:t>12</m:t>
                        </m:r>
                      </m:sup>
                    </m:sSup>
                  </m:oMath>
                </a14:m>
                <a:r>
                  <a:rPr lang="ru-RU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Calibri" panose="020F0502020204030204" pitchFamily="34" charset="0"/>
                  </a:rPr>
                  <a:t> в</a:t>
                </a:r>
                <a:r>
                  <a:rPr lang="en-US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Calibri" panose="020F0502020204030204" pitchFamily="34" charset="0"/>
                  </a:rPr>
                  <a:t> </a:t>
                </a:r>
                <a:r>
                  <a:rPr lang="ru-RU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Calibri" panose="020F0502020204030204" pitchFamily="34" charset="0"/>
                  </a:rPr>
                  <a:t>конечных 22 синусоидальных сгустках</a:t>
                </a:r>
                <a:br>
                  <a:rPr lang="ru-RU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Calibri" panose="020F0502020204030204" pitchFamily="34" charset="0"/>
                  </a:rPr>
                </a:br>
                <a:r>
                  <a:rPr lang="ru-RU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Calibri" panose="020F0502020204030204" pitchFamily="34" charset="0"/>
                  </a:rPr>
                  <a:t>– Требуемое количество частиц в барьерном ВЧ как минимум должно быть больше </a:t>
                </a:r>
                <a14:m>
                  <m:oMath xmlns:m="http://schemas.openxmlformats.org/officeDocument/2006/math"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rPr>
                      <m:t>2.2×</m:t>
                    </m:r>
                    <m:sSup>
                      <m:sSupPr>
                        <m:ctrlPr>
                          <a:rPr lang="ru-R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  <m:t>10</m:t>
                        </m:r>
                      </m:e>
                      <m:sup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  <m:t>13</m:t>
                        </m:r>
                      </m:sup>
                    </m:sSup>
                  </m:oMath>
                </a14:m>
                <a:r>
                  <a:rPr lang="ru-RU" sz="1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  <a:br>
                  <a:rPr lang="ru-RU" sz="1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ru-RU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𝐸</m:t>
                        </m:r>
                      </m:e>
                      <m:sub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0</m:t>
                        </m:r>
                      </m:sub>
                    </m:sSub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=5.7 ГэВ,</m:t>
                    </m:r>
                  </m:oMath>
                </a14:m>
                <a:r>
                  <a:rPr lang="ru-RU" sz="1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rPr>
                      <m:t>𝛾</m:t>
                    </m:r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rPr>
                      <m:t>=7.08</m:t>
                    </m:r>
                  </m:oMath>
                </a14:m>
                <a:r>
                  <a:rPr lang="ru-RU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rPr>
                      <m:t>𝛽</m:t>
                    </m:r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rPr>
                      <m:t>=0.99</m:t>
                    </m:r>
                  </m:oMath>
                </a14:m>
                <a:r>
                  <a:rPr lang="ru-RU" sz="1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вблизи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ru-RU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Calibri" panose="020F0502020204030204" pitchFamily="34" charset="0"/>
                              </a:rPr>
                              <m:t>𝜂</m:t>
                            </m:r>
                          </m:e>
                          <m:sub>
                            <m: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Calibri" panose="020F0502020204030204" pitchFamily="34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rPr>
                      <m:t>=2</m:t>
                    </m:r>
                    <m:r>
                      <a:rPr lang="en-US" sz="1800" b="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rPr>
                      <m:t>.</m:t>
                    </m:r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rPr>
                      <m:t>5×</m:t>
                    </m:r>
                    <m:sSup>
                      <m:sSupPr>
                        <m:ctrlPr>
                          <a:rPr lang="ru-R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  <m:t>10</m:t>
                        </m:r>
                      </m:e>
                      <m:sup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  <m:t>−4</m:t>
                        </m:r>
                      </m:sup>
                    </m:sSup>
                  </m:oMath>
                </a14:m>
                <a:r>
                  <a:rPr lang="en-US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Calibri" panose="020F0502020204030204" pitchFamily="34" charset="0"/>
                  </a:rPr>
                  <a:t> </a:t>
                </a:r>
                <a:r>
                  <a:rPr lang="ru-RU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Calibri" panose="020F0502020204030204" pitchFamily="34" charset="0"/>
                  </a:rPr>
                  <a:t>для расчётов принято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ru-R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Calibri" panose="020F0502020204030204" pitchFamily="34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Calibri" panose="020F0502020204030204" pitchFamily="34" charset="0"/>
                              </a:rPr>
                              <m:t>∥</m:t>
                            </m:r>
                          </m:sub>
                        </m:sSub>
                      </m:num>
                      <m:den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den>
                    </m:f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rPr>
                      <m:t>=20 Ом</m:t>
                    </m:r>
                  </m:oMath>
                </a14:m>
                <a:r>
                  <a:rPr lang="ru-RU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Calibri" panose="020F0502020204030204" pitchFamily="34" charset="0"/>
                  </a:rPr>
                  <a:t>.</a:t>
                </a:r>
                <a:endParaRPr lang="ru-RU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115000"/>
                  </a:lnSpc>
                  <a:tabLst>
                    <a:tab pos="355600" algn="l"/>
                    <a:tab pos="711200" algn="l"/>
                    <a:tab pos="1066800" algn="l"/>
                    <a:tab pos="1422400" algn="l"/>
                    <a:tab pos="1778000" algn="l"/>
                    <a:tab pos="2133600" algn="l"/>
                    <a:tab pos="2489200" algn="l"/>
                    <a:tab pos="2844800" algn="l"/>
                    <a:tab pos="3200400" algn="l"/>
                    <a:tab pos="3556000" algn="l"/>
                    <a:tab pos="3911600" algn="l"/>
                    <a:tab pos="4267200" algn="l"/>
                  </a:tabLst>
                </a:pPr>
                <a:r>
                  <a:rPr lang="ru-RU" sz="1800" i="1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 </a:t>
                </a:r>
                <a:endParaRPr lang="ru-RU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115000"/>
                  </a:lnSpc>
                  <a:tabLst>
                    <a:tab pos="355600" algn="l"/>
                    <a:tab pos="711200" algn="l"/>
                    <a:tab pos="1066800" algn="l"/>
                    <a:tab pos="1422400" algn="l"/>
                    <a:tab pos="1778000" algn="l"/>
                    <a:tab pos="2133600" algn="l"/>
                    <a:tab pos="2489200" algn="l"/>
                    <a:tab pos="2844800" algn="l"/>
                    <a:tab pos="3200400" algn="l"/>
                    <a:tab pos="3556000" algn="l"/>
                    <a:tab pos="3911600" algn="l"/>
                    <a:tab pos="42672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libri" panose="020F0502020204030204" pitchFamily="34" charset="0"/>
                            </a:rPr>
                            <m:t>𝑁</m:t>
                          </m:r>
                        </m:e>
                        <m:sub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libri" panose="020F0502020204030204" pitchFamily="34" charset="0"/>
                            </a:rPr>
                            <m:t>𝑝</m:t>
                          </m:r>
                        </m:sub>
                      </m:sSub>
                      <m:r>
                        <a:rPr lang="ru-RU" sz="1800" b="1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≤</m:t>
                      </m:r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m:t>1×5</m:t>
                      </m:r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m:t>.4</m:t>
                      </m:r>
                      <m:f>
                        <m:f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libri" panose="020F0502020204030204" pitchFamily="34" charset="0"/>
                            </a:rPr>
                            <m:t>5.7×</m:t>
                          </m:r>
                          <m:sSup>
                            <m:sSup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Calibri" panose="020F0502020204030204" pitchFamily="34" charset="0"/>
                                </a:rPr>
                              </m:ctrlPr>
                            </m:sSupPr>
                            <m:e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Calibri" panose="020F0502020204030204" pitchFamily="34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Calibri" panose="020F0502020204030204" pitchFamily="34" charset="0"/>
                                </a:rPr>
                                <m:t>9</m:t>
                              </m:r>
                            </m:sup>
                          </m:sSup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libri" panose="020F0502020204030204" pitchFamily="34" charset="0"/>
                            </a:rPr>
                            <m:t> эВ</m:t>
                          </m:r>
                        </m:num>
                        <m:den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libri" panose="020F0502020204030204" pitchFamily="34" charset="0"/>
                            </a:rPr>
                            <m:t>20 Ом 1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libri" panose="020F0502020204030204" pitchFamily="34" charset="0"/>
                            </a:rPr>
                            <m:t>.6×</m:t>
                          </m:r>
                          <m:sSup>
                            <m:sSup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Calibri" panose="020F050202020403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Calibri" panose="020F0502020204030204" pitchFamily="34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Calibri" panose="020F0502020204030204" pitchFamily="34" charset="0"/>
                                </a:rPr>
                                <m:t>−19</m:t>
                              </m:r>
                            </m:sup>
                          </m:sSup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libri" panose="020F0502020204030204" pitchFamily="34" charset="0"/>
                            </a:rPr>
                            <m:t>Кл 3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libri" panose="020F0502020204030204" pitchFamily="34" charset="0"/>
                            </a:rPr>
                            <m:t>×</m:t>
                          </m:r>
                          <m:sSup>
                            <m:sSup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Calibri" panose="020F050202020403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Calibri" panose="020F0502020204030204" pitchFamily="34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Calibri" panose="020F0502020204030204" pitchFamily="34" charset="0"/>
                                </a:rPr>
                                <m:t>8</m:t>
                              </m:r>
                            </m:sup>
                          </m:sSup>
                          <m:f>
                            <m:fPr>
                              <m:type m:val="skw"/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Calibri" panose="020F0502020204030204" pitchFamily="34" charset="0"/>
                                </a:rPr>
                              </m:ctrlPr>
                            </m:fPr>
                            <m:num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Calibri" panose="020F0502020204030204" pitchFamily="34" charset="0"/>
                                </a:rPr>
                                <m:t> м</m:t>
                              </m:r>
                            </m:num>
                            <m:den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Calibri" panose="020F0502020204030204" pitchFamily="34" charset="0"/>
                                </a:rPr>
                                <m:t>с</m:t>
                              </m:r>
                            </m:den>
                          </m:f>
                        </m:den>
                      </m:f>
                      <m:d>
                        <m:dPr>
                          <m:begChr m:val="|"/>
                          <m:endChr m:val="|"/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libri" panose="020F0502020204030204" pitchFamily="34" charset="0"/>
                            </a:rPr>
                            <m:t>2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libri" panose="020F0502020204030204" pitchFamily="34" charset="0"/>
                            </a:rPr>
                            <m:t>.5×</m:t>
                          </m:r>
                          <m:sSup>
                            <m:sSup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Calibri" panose="020F050202020403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Calibri" panose="020F0502020204030204" pitchFamily="34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Calibri" panose="020F0502020204030204" pitchFamily="34" charset="0"/>
                                </a:rPr>
                                <m:t>−4</m:t>
                              </m:r>
                            </m:sup>
                          </m:sSup>
                        </m:e>
                      </m:d>
                      <m:f>
                        <m:f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Calibri" panose="020F0502020204030204" pitchFamily="34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Calibri" panose="020F0502020204030204" pitchFamily="34" charset="0"/>
                                    </a:rPr>
                                    <m:t>0.7 м</m:t>
                                  </m:r>
                                </m:e>
                              </m:d>
                            </m:e>
                            <m:sup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Calibri" panose="020F0502020204030204" pitchFamily="34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libri" panose="020F0502020204030204" pitchFamily="34" charset="0"/>
                            </a:rPr>
                            <m:t>7.08</m:t>
                          </m:r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libri" panose="020F0502020204030204" pitchFamily="34" charset="0"/>
                            </a:rPr>
                            <m:t>𝜋</m:t>
                          </m:r>
                          <m:sSub>
                            <m:sSub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𝐵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ru-RU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115000"/>
                  </a:lnSpc>
                  <a:tabLst>
                    <a:tab pos="355600" algn="l"/>
                    <a:tab pos="711200" algn="l"/>
                    <a:tab pos="1066800" algn="l"/>
                    <a:tab pos="1422400" algn="l"/>
                    <a:tab pos="1778000" algn="l"/>
                    <a:tab pos="2133600" algn="l"/>
                    <a:tab pos="2489200" algn="l"/>
                    <a:tab pos="2844800" algn="l"/>
                    <a:tab pos="3200400" algn="l"/>
                    <a:tab pos="3556000" algn="l"/>
                    <a:tab pos="3911600" algn="l"/>
                    <a:tab pos="4267200" algn="l"/>
                  </a:tabLst>
                </a:pPr>
                <a:r>
                  <a:rPr lang="ru-RU" sz="1800" b="1" i="1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 </a:t>
                </a:r>
                <a:endParaRPr lang="ru-RU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965B1CD-ADAD-3795-04B8-1B5F62C1A0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950" y="1157408"/>
                <a:ext cx="11523783" cy="2402196"/>
              </a:xfrm>
              <a:prstGeom prst="rect">
                <a:avLst/>
              </a:prstGeom>
              <a:blipFill>
                <a:blip r:embed="rId3"/>
                <a:stretch>
                  <a:fillRect l="-440" b="-1368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3295C2B-D29C-C880-DCA9-EFD1EE27CEC5}"/>
                  </a:ext>
                </a:extLst>
              </p:cNvPr>
              <p:cNvSpPr txBox="1"/>
              <p:nvPr/>
            </p:nvSpPr>
            <p:spPr>
              <a:xfrm>
                <a:off x="313950" y="3816336"/>
                <a:ext cx="5782050" cy="13587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15000"/>
                  </a:lnSpc>
                  <a:tabLst>
                    <a:tab pos="355600" algn="l"/>
                    <a:tab pos="711200" algn="l"/>
                    <a:tab pos="1066800" algn="l"/>
                    <a:tab pos="1422400" algn="l"/>
                    <a:tab pos="1778000" algn="l"/>
                    <a:tab pos="2133600" algn="l"/>
                    <a:tab pos="2489200" algn="l"/>
                    <a:tab pos="2844800" algn="l"/>
                    <a:tab pos="3200400" algn="l"/>
                    <a:tab pos="3556000" algn="l"/>
                    <a:tab pos="3911600" algn="l"/>
                    <a:tab pos="4267200" algn="l"/>
                  </a:tabLst>
                </a:pPr>
                <a:r>
                  <a:rPr lang="ru-RU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Calibri" panose="020F0502020204030204" pitchFamily="34" charset="0"/>
                  </a:rPr>
                  <a:t>Таким образом ограничение для длины пучка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sub>
                    </m:sSub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ru-R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С</m:t>
                            </m:r>
                          </m:e>
                          <m:sub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𝑟𝑖𝑛𝑔</m:t>
                            </m:r>
                          </m:sub>
                        </m:sSub>
                      </m:num>
                      <m:den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  <m:r>
                      <a:rPr lang="ru-RU" sz="1800" b="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=251 м</m:t>
                    </m:r>
                  </m:oMath>
                </a14:m>
                <a:r>
                  <a:rPr lang="ru-RU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Calibri" panose="020F0502020204030204" pitchFamily="34" charset="0"/>
                  </a:rPr>
                  <a:t> ограничение на количество частиц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  <m:t>𝑁</m:t>
                        </m:r>
                      </m:e>
                      <m:sub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  <m:t>𝑝</m:t>
                        </m:r>
                      </m:sub>
                    </m:sSub>
                    <m:r>
                      <a:rPr lang="ru-RU" sz="1800" b="1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≤</m:t>
                    </m:r>
                    <m:r>
                      <a:rPr lang="en-US" sz="1800" b="1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𝟕</m:t>
                    </m:r>
                    <m:r>
                      <a:rPr lang="ru-RU" sz="1800" b="1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rPr>
                      <m:t>×</m:t>
                    </m:r>
                    <m:sSup>
                      <m:sSupPr>
                        <m:ctrlPr>
                          <a:rPr lang="ru-RU" sz="1800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ru-RU" sz="1800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  <m:t>𝟏𝟎</m:t>
                        </m:r>
                      </m:e>
                      <m:sup>
                        <m:r>
                          <a:rPr lang="en-US" sz="1800" b="1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  <m:t>𝟏𝟏</m:t>
                        </m:r>
                      </m:sup>
                    </m:sSup>
                  </m:oMath>
                </a14:m>
                <a:r>
                  <a:rPr lang="ru-RU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Calibri" panose="020F0502020204030204" pitchFamily="34" charset="0"/>
                  </a:rPr>
                  <a:t>, для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sub>
                    </m:sSub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ru-R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С</m:t>
                            </m:r>
                          </m:e>
                          <m:sub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𝑟𝑖𝑛𝑔</m:t>
                            </m:r>
                          </m:sub>
                        </m:sSub>
                      </m:num>
                      <m:den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10</m:t>
                        </m:r>
                      </m:den>
                    </m:f>
                    <m:r>
                      <a:rPr lang="ru-RU" sz="1800" b="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=50 м</m:t>
                    </m:r>
                  </m:oMath>
                </a14:m>
                <a:r>
                  <a:rPr lang="ru-RU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  <m:t>𝑁</m:t>
                        </m:r>
                      </m:e>
                      <m:sub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  <m:t>𝑝</m:t>
                        </m:r>
                      </m:sub>
                    </m:sSub>
                    <m:r>
                      <a:rPr lang="ru-RU" sz="1800" b="1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≤</m:t>
                    </m:r>
                    <m:r>
                      <a:rPr lang="en-US" sz="1800" b="1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𝟑</m:t>
                    </m:r>
                    <m:r>
                      <a:rPr lang="en-US" sz="1800" b="1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.</m:t>
                    </m:r>
                    <m:r>
                      <a:rPr lang="en-US" sz="1800" b="1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𝟓</m:t>
                    </m:r>
                    <m:r>
                      <a:rPr lang="ru-RU" sz="1800" b="1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rPr>
                      <m:t>×</m:t>
                    </m:r>
                    <m:sSup>
                      <m:sSupPr>
                        <m:ctrlPr>
                          <a:rPr lang="ru-RU" sz="1800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ru-RU" sz="1800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  <m:t>𝟏𝟎</m:t>
                        </m:r>
                      </m:e>
                      <m:sup>
                        <m:r>
                          <a:rPr lang="ru-RU" sz="1800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  <m:t>𝟏𝟐</m:t>
                        </m:r>
                      </m:sup>
                    </m:sSup>
                  </m:oMath>
                </a14:m>
                <a:r>
                  <a:rPr lang="ru-RU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Calibri" panose="020F0502020204030204" pitchFamily="34" charset="0"/>
                  </a:rPr>
                  <a:t>.</a:t>
                </a:r>
                <a:endParaRPr lang="ru-RU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3295C2B-D29C-C880-DCA9-EFD1EE27CE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950" y="3816336"/>
                <a:ext cx="5782050" cy="1358705"/>
              </a:xfrm>
              <a:prstGeom prst="rect">
                <a:avLst/>
              </a:prstGeom>
              <a:blipFill>
                <a:blip r:embed="rId4"/>
                <a:stretch>
                  <a:fillRect l="-875" b="-277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A2D98493-A6F2-6036-A510-9FF189F7F3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6344" y="3571267"/>
            <a:ext cx="5019482" cy="259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6672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タイトル 1">
            <a:extLst>
              <a:ext uri="{FF2B5EF4-FFF2-40B4-BE49-F238E27FC236}">
                <a16:creationId xmlns:a16="http://schemas.microsoft.com/office/drawing/2014/main" id="{CA7C3D24-5A4A-D7C9-5D56-18763A96CB8C}"/>
              </a:ext>
            </a:extLst>
          </p:cNvPr>
          <p:cNvSpPr txBox="1"/>
          <p:nvPr/>
        </p:nvSpPr>
        <p:spPr>
          <a:xfrm>
            <a:off x="0" y="217001"/>
            <a:ext cx="12179998" cy="5355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b">
            <a:spAutoFit/>
          </a:bodyPr>
          <a:lstStyle>
            <a:lvl1pPr algn="ctr">
              <a:lnSpc>
                <a:spcPct val="90000"/>
              </a:lnSpc>
              <a:defRPr sz="6600" b="1">
                <a:solidFill>
                  <a:srgbClr val="130C77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algn="ctr">
              <a:spcBef>
                <a:spcPts val="800"/>
              </a:spcBef>
            </a:pPr>
            <a:r>
              <a:rPr lang="ru-RU" sz="3200" dirty="0">
                <a:solidFill>
                  <a:srgbClr val="130B77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Принципиальная схема скачка для барьерного ВЧ</a:t>
            </a:r>
            <a:endParaRPr lang="en-US" sz="3200" dirty="0">
              <a:solidFill>
                <a:srgbClr val="130B77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6551F30A-2EC6-D6CB-6FCA-F954C20588DA}"/>
              </a:ext>
            </a:extLst>
          </p:cNvPr>
          <p:cNvCxnSpPr>
            <a:cxnSpLocks/>
          </p:cNvCxnSpPr>
          <p:nvPr/>
        </p:nvCxnSpPr>
        <p:spPr>
          <a:xfrm>
            <a:off x="-28313" y="900675"/>
            <a:ext cx="12208311" cy="0"/>
          </a:xfrm>
          <a:prstGeom prst="line">
            <a:avLst/>
          </a:prstGeom>
          <a:ln w="28575">
            <a:solidFill>
              <a:srgbClr val="EA661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" name="正方形/長方形 43">
            <a:extLst>
              <a:ext uri="{FF2B5EF4-FFF2-40B4-BE49-F238E27FC236}">
                <a16:creationId xmlns:a16="http://schemas.microsoft.com/office/drawing/2014/main" id="{80C88079-DE28-B1CC-CDD3-75AA94CF3D01}"/>
              </a:ext>
            </a:extLst>
          </p:cNvPr>
          <p:cNvSpPr/>
          <p:nvPr/>
        </p:nvSpPr>
        <p:spPr>
          <a:xfrm>
            <a:off x="-12000" y="6248399"/>
            <a:ext cx="12204000" cy="632749"/>
          </a:xfrm>
          <a:prstGeom prst="rect">
            <a:avLst/>
          </a:prstGeom>
          <a:solidFill>
            <a:srgbClr val="160D9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n w="0"/>
              <a:solidFill>
                <a:srgbClr val="A6FA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4BC7E55C-944D-1CC4-E69A-BBE01467A5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36797-F4D4-DD41-819E-45BB962C0139}" type="datetime1">
              <a:rPr lang="ru-RU" smtClean="0"/>
              <a:t>01.04.2024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7BE0CBD4-4623-0A41-56A9-DD2C0C3051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IX </a:t>
            </a:r>
            <a:r>
              <a:rPr lang="ru-RU"/>
              <a:t>Международная конференция ЛаПлаз-2024
Москва, 2024 г.</a:t>
            </a:r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5D223A11-0EBD-3F08-A176-394E17A7B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047D9-457F-D340-9D26-D2C166E3779D}" type="slidenum">
              <a:rPr lang="ru-RU" smtClean="0"/>
              <a:t>17</a:t>
            </a:fld>
            <a:endParaRPr lang="ru-RU"/>
          </a:p>
        </p:txBody>
      </p:sp>
      <p:pic>
        <p:nvPicPr>
          <p:cNvPr id="10" name="88ae095048.jpg" descr="88ae095048.jpg">
            <a:extLst>
              <a:ext uri="{FF2B5EF4-FFF2-40B4-BE49-F238E27FC236}">
                <a16:creationId xmlns:a16="http://schemas.microsoft.com/office/drawing/2014/main" id="{79E4AD64-3E83-2CE7-98E7-FC7B5C904F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4691" y="6236736"/>
            <a:ext cx="637309" cy="653694"/>
          </a:xfrm>
          <a:prstGeom prst="rect">
            <a:avLst/>
          </a:prstGeom>
          <a:ln w="12700">
            <a:miter lim="400000"/>
          </a:ln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EF1EEC40-DA57-3F36-78E6-EFDB1B81403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2524" y="2303806"/>
            <a:ext cx="3240000" cy="3144328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78FEEC49-371E-09C0-3111-9D5273505A5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97" y="2303806"/>
            <a:ext cx="3240000" cy="3144328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520D67DF-AAB6-93FD-88EA-58F03E11187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2170" y="3875970"/>
            <a:ext cx="2881630" cy="2150745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BF4D4B50-D964-BF53-29EA-35B72964A5E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2170" y="1040100"/>
            <a:ext cx="2881630" cy="265557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C968836-DDAC-5FB0-24B6-90ED03473176}"/>
              </a:ext>
            </a:extLst>
          </p:cNvPr>
          <p:cNvSpPr txBox="1"/>
          <p:nvPr/>
        </p:nvSpPr>
        <p:spPr>
          <a:xfrm>
            <a:off x="319097" y="1351863"/>
            <a:ext cx="30485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Предварительное поднятие критической энергии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41C0227-8D15-99A7-0F9D-8A8A5F753D56}"/>
              </a:ext>
            </a:extLst>
          </p:cNvPr>
          <p:cNvSpPr txBox="1"/>
          <p:nvPr/>
        </p:nvSpPr>
        <p:spPr>
          <a:xfrm>
            <a:off x="4222524" y="1351863"/>
            <a:ext cx="30485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Скачок</a:t>
            </a:r>
            <a:br>
              <a:rPr lang="ru-RU" dirty="0"/>
            </a:br>
            <a:r>
              <a:rPr lang="ru-RU" dirty="0"/>
              <a:t>критической энергии</a:t>
            </a:r>
          </a:p>
        </p:txBody>
      </p:sp>
    </p:spTree>
    <p:extLst>
      <p:ext uri="{BB962C8B-B14F-4D97-AF65-F5344CB8AC3E}">
        <p14:creationId xmlns:p14="http://schemas.microsoft.com/office/powerpoint/2010/main" val="41867126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タイトル 1">
            <a:extLst>
              <a:ext uri="{FF2B5EF4-FFF2-40B4-BE49-F238E27FC236}">
                <a16:creationId xmlns:a16="http://schemas.microsoft.com/office/drawing/2014/main" id="{CA7C3D24-5A4A-D7C9-5D56-18763A96CB8C}"/>
              </a:ext>
            </a:extLst>
          </p:cNvPr>
          <p:cNvSpPr txBox="1"/>
          <p:nvPr/>
        </p:nvSpPr>
        <p:spPr>
          <a:xfrm>
            <a:off x="0" y="217001"/>
            <a:ext cx="12179998" cy="5355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b">
            <a:spAutoFit/>
          </a:bodyPr>
          <a:lstStyle>
            <a:lvl1pPr algn="ctr">
              <a:lnSpc>
                <a:spcPct val="90000"/>
              </a:lnSpc>
              <a:defRPr sz="6600" b="1">
                <a:solidFill>
                  <a:srgbClr val="130C77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algn="ctr">
              <a:spcBef>
                <a:spcPts val="800"/>
              </a:spcBef>
            </a:pPr>
            <a:r>
              <a:rPr lang="ru-RU" sz="3200" dirty="0">
                <a:solidFill>
                  <a:srgbClr val="130B77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Заключение</a:t>
            </a:r>
            <a:endParaRPr lang="en-US" sz="3200" dirty="0">
              <a:solidFill>
                <a:srgbClr val="130B77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6551F30A-2EC6-D6CB-6FCA-F954C20588DA}"/>
              </a:ext>
            </a:extLst>
          </p:cNvPr>
          <p:cNvCxnSpPr>
            <a:cxnSpLocks/>
          </p:cNvCxnSpPr>
          <p:nvPr/>
        </p:nvCxnSpPr>
        <p:spPr>
          <a:xfrm>
            <a:off x="-28313" y="900675"/>
            <a:ext cx="12208311" cy="0"/>
          </a:xfrm>
          <a:prstGeom prst="line">
            <a:avLst/>
          </a:prstGeom>
          <a:ln w="28575">
            <a:solidFill>
              <a:srgbClr val="EA661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" name="正方形/長方形 43">
            <a:extLst>
              <a:ext uri="{FF2B5EF4-FFF2-40B4-BE49-F238E27FC236}">
                <a16:creationId xmlns:a16="http://schemas.microsoft.com/office/drawing/2014/main" id="{80C88079-DE28-B1CC-CDD3-75AA94CF3D01}"/>
              </a:ext>
            </a:extLst>
          </p:cNvPr>
          <p:cNvSpPr/>
          <p:nvPr/>
        </p:nvSpPr>
        <p:spPr>
          <a:xfrm>
            <a:off x="-12000" y="6248399"/>
            <a:ext cx="12204000" cy="632749"/>
          </a:xfrm>
          <a:prstGeom prst="rect">
            <a:avLst/>
          </a:prstGeom>
          <a:solidFill>
            <a:srgbClr val="160D9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n w="0"/>
              <a:solidFill>
                <a:srgbClr val="A6FA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4BC7E55C-944D-1CC4-E69A-BBE01467A5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36797-F4D4-DD41-819E-45BB962C0139}" type="datetime1">
              <a:rPr lang="ru-RU" smtClean="0"/>
              <a:t>01.04.2024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7BE0CBD4-4623-0A41-56A9-DD2C0C3051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IX </a:t>
            </a:r>
            <a:r>
              <a:rPr lang="ru-RU"/>
              <a:t>Международная конференция ЛаПлаз-2024
Москва, 2024 г.</a:t>
            </a:r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5D223A11-0EBD-3F08-A176-394E17A7B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047D9-457F-D340-9D26-D2C166E3779D}" type="slidenum">
              <a:rPr lang="ru-RU" smtClean="0"/>
              <a:t>18</a:t>
            </a:fld>
            <a:endParaRPr lang="ru-RU"/>
          </a:p>
        </p:txBody>
      </p:sp>
      <p:pic>
        <p:nvPicPr>
          <p:cNvPr id="10" name="88ae095048.jpg" descr="88ae095048.jpg">
            <a:extLst>
              <a:ext uri="{FF2B5EF4-FFF2-40B4-BE49-F238E27FC236}">
                <a16:creationId xmlns:a16="http://schemas.microsoft.com/office/drawing/2014/main" id="{79E4AD64-3E83-2CE7-98E7-FC7B5C904F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4691" y="6236736"/>
            <a:ext cx="637309" cy="653694"/>
          </a:xfrm>
          <a:prstGeom prst="rect">
            <a:avLst/>
          </a:prstGeom>
          <a:ln w="12700">
            <a:miter lim="400000"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9A069CC-55AB-C628-C8F2-B0A56CD4F692}"/>
                  </a:ext>
                </a:extLst>
              </p:cNvPr>
              <p:cNvSpPr txBox="1"/>
              <p:nvPr/>
            </p:nvSpPr>
            <p:spPr>
              <a:xfrm>
                <a:off x="669073" y="1795347"/>
                <a:ext cx="4906537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b="1" dirty="0"/>
                  <a:t>Гармоническое ВЧ</a:t>
                </a:r>
              </a:p>
              <a:p>
                <a:endParaRPr lang="ru-RU" dirty="0"/>
              </a:p>
              <a:p>
                <a:r>
                  <a:rPr lang="ru-RU" dirty="0"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– О</a:t>
                </a:r>
                <a:r>
                  <a:rPr lang="ru-RU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граниченная величины скачка </a:t>
                </a:r>
                <a14:m>
                  <m:oMath xmlns:m="http://schemas.openxmlformats.org/officeDocument/2006/math">
                    <m:r>
                      <a:rPr lang="ru-RU" sz="1800" b="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𝛥</m:t>
                    </m:r>
                    <m:sSub>
                      <m:sSubPr>
                        <m:ctrlPr>
                          <a:rPr lang="ru-RU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b="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𝛾</m:t>
                        </m:r>
                      </m:e>
                      <m:sub>
                        <m:r>
                          <a:rPr lang="en-US" sz="1800" b="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𝑡𝑟</m:t>
                        </m:r>
                      </m:sub>
                    </m:sSub>
                    <m:r>
                      <a:rPr lang="ru-RU" sz="1800" b="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=0,09</m:t>
                    </m:r>
                  </m:oMath>
                </a14:m>
                <a:r>
                  <a:rPr lang="ru-RU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br>
                  <a:rPr lang="ru-RU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ru-RU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– </a:t>
                </a:r>
                <a:r>
                  <a:rPr lang="ru-RU" dirty="0"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О</a:t>
                </a:r>
                <a:r>
                  <a:rPr lang="ru-RU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граниченный темп изменения критической энергии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ru-RU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1800" b="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 sz="1800" b="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𝑡𝑟</m:t>
                            </m:r>
                          </m:sub>
                        </m:sSub>
                      </m:num>
                      <m:den>
                        <m:r>
                          <a:rPr lang="ru-RU" sz="1800" b="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𝑑𝑡</m:t>
                        </m:r>
                      </m:den>
                    </m:f>
                    <m:r>
                      <a:rPr lang="ru-RU" sz="1800" b="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=8,5 </m:t>
                    </m:r>
                    <m:sSup>
                      <m:sSupPr>
                        <m:ctrlPr>
                          <a:rPr lang="ru-R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800" b="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𝑐</m:t>
                        </m:r>
                      </m:e>
                      <m:sup>
                        <m:r>
                          <a:rPr lang="ru-RU" sz="1800" b="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ru-RU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br>
                  <a:rPr lang="ru-RU" dirty="0"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</a:br>
                <a:endParaRPr lang="en-US" dirty="0"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ru-RU" dirty="0">
                    <a:latin typeface="Calibri" panose="020F0502020204030204" pitchFamily="34" charset="0"/>
                    <a:cs typeface="Times New Roman" panose="02020603050405020304" pitchFamily="18" charset="0"/>
                  </a:rPr>
                  <a:t>Приводят к незначительному скачку через критическую энергию.</a:t>
                </a:r>
                <a:endParaRPr lang="ru-RU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9A069CC-55AB-C628-C8F2-B0A56CD4F6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073" y="1795347"/>
                <a:ext cx="4906537" cy="2308324"/>
              </a:xfrm>
              <a:prstGeom prst="rect">
                <a:avLst/>
              </a:prstGeom>
              <a:blipFill>
                <a:blip r:embed="rId3"/>
                <a:stretch>
                  <a:fillRect l="-1031" t="-1093" b="-327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C5195C9B-01E6-6A16-FE31-034E7CFBD86D}"/>
              </a:ext>
            </a:extLst>
          </p:cNvPr>
          <p:cNvSpPr txBox="1"/>
          <p:nvPr/>
        </p:nvSpPr>
        <p:spPr>
          <a:xfrm>
            <a:off x="6616392" y="1795347"/>
            <a:ext cx="480343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/>
              <a:t>Барьерное ВЧ</a:t>
            </a:r>
            <a:br>
              <a:rPr lang="ru-RU" b="1" dirty="0"/>
            </a:br>
            <a:br>
              <a:rPr lang="ru-RU" b="1" dirty="0"/>
            </a:br>
            <a:r>
              <a:rPr lang="ru-RU" dirty="0"/>
              <a:t>– Ограниченная величина скачка</a:t>
            </a:r>
            <a:br>
              <a:rPr lang="ru-RU" b="1" dirty="0"/>
            </a:br>
            <a:r>
              <a:rPr lang="ru-RU" dirty="0"/>
              <a:t>– Продольная микроволновая неустойчивость</a:t>
            </a:r>
            <a:br>
              <a:rPr lang="ru-RU" dirty="0"/>
            </a:br>
            <a:br>
              <a:rPr lang="ru-RU" dirty="0"/>
            </a:br>
            <a:r>
              <a:rPr lang="ru-RU" dirty="0"/>
              <a:t>Приводят к существенному ограничению на количество частиц в сгустке и понижению светимости конечного эксперимента.</a:t>
            </a:r>
            <a:endParaRPr lang="ru-RU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6E57D40-4433-8981-8524-10882882E3D0}"/>
              </a:ext>
            </a:extLst>
          </p:cNvPr>
          <p:cNvSpPr txBox="1"/>
          <p:nvPr/>
        </p:nvSpPr>
        <p:spPr>
          <a:xfrm>
            <a:off x="669073" y="1163345"/>
            <a:ext cx="4410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Возможность применение скачка для </a:t>
            </a:r>
            <a:r>
              <a:rPr lang="en-US" dirty="0"/>
              <a:t>NICA</a:t>
            </a:r>
            <a:endParaRPr lang="ru-RU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58E7751-E913-0DA8-FCBA-26F0AA38C500}"/>
              </a:ext>
            </a:extLst>
          </p:cNvPr>
          <p:cNvSpPr txBox="1"/>
          <p:nvPr/>
        </p:nvSpPr>
        <p:spPr>
          <a:xfrm>
            <a:off x="669073" y="4479664"/>
            <a:ext cx="754623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/>
              <a:t>Возможные способы преодоления</a:t>
            </a:r>
            <a:br>
              <a:rPr lang="ru-RU" b="1" dirty="0"/>
            </a:br>
            <a:br>
              <a:rPr lang="ru-RU" b="1" dirty="0"/>
            </a:br>
            <a:r>
              <a:rPr lang="ru-RU" dirty="0"/>
              <a:t>– Инжекция в коллайдер выше критической энергии</a:t>
            </a:r>
          </a:p>
          <a:p>
            <a:r>
              <a:rPr lang="ru-RU" dirty="0"/>
              <a:t>– Поднятие критической энергии коллайдера выше энергии эксперимента</a:t>
            </a:r>
          </a:p>
        </p:txBody>
      </p:sp>
    </p:spTree>
    <p:extLst>
      <p:ext uri="{BB962C8B-B14F-4D97-AF65-F5344CB8AC3E}">
        <p14:creationId xmlns:p14="http://schemas.microsoft.com/office/powerpoint/2010/main" val="32069570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6551F30A-2EC6-D6CB-6FCA-F954C20588DA}"/>
              </a:ext>
            </a:extLst>
          </p:cNvPr>
          <p:cNvCxnSpPr>
            <a:cxnSpLocks/>
          </p:cNvCxnSpPr>
          <p:nvPr/>
        </p:nvCxnSpPr>
        <p:spPr>
          <a:xfrm>
            <a:off x="-28313" y="3677329"/>
            <a:ext cx="12208311" cy="0"/>
          </a:xfrm>
          <a:prstGeom prst="line">
            <a:avLst/>
          </a:prstGeom>
          <a:ln w="28575">
            <a:solidFill>
              <a:srgbClr val="EA661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" name="正方形/長方形 43">
            <a:extLst>
              <a:ext uri="{FF2B5EF4-FFF2-40B4-BE49-F238E27FC236}">
                <a16:creationId xmlns:a16="http://schemas.microsoft.com/office/drawing/2014/main" id="{80C88079-DE28-B1CC-CDD3-75AA94CF3D01}"/>
              </a:ext>
            </a:extLst>
          </p:cNvPr>
          <p:cNvSpPr/>
          <p:nvPr/>
        </p:nvSpPr>
        <p:spPr>
          <a:xfrm>
            <a:off x="-12000" y="6248399"/>
            <a:ext cx="12204000" cy="632749"/>
          </a:xfrm>
          <a:prstGeom prst="rect">
            <a:avLst/>
          </a:prstGeom>
          <a:solidFill>
            <a:srgbClr val="160D9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n w="0"/>
              <a:solidFill>
                <a:srgbClr val="A6FA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4BC7E55C-944D-1CC4-E69A-BBE01467A5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36797-F4D4-DD41-819E-45BB962C0139}" type="datetime1">
              <a:rPr lang="ru-RU" smtClean="0"/>
              <a:t>01.04.2024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7BE0CBD4-4623-0A41-56A9-DD2C0C3051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IX </a:t>
            </a:r>
            <a:r>
              <a:rPr lang="ru-RU"/>
              <a:t>Международная конференция ЛаПлаз-2024
Москва, 2024 г.</a:t>
            </a:r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5D223A11-0EBD-3F08-A176-394E17A7B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047D9-457F-D340-9D26-D2C166E3779D}" type="slidenum">
              <a:rPr lang="ru-RU" smtClean="0"/>
              <a:t>19</a:t>
            </a:fld>
            <a:endParaRPr lang="ru-RU"/>
          </a:p>
        </p:txBody>
      </p:sp>
      <p:pic>
        <p:nvPicPr>
          <p:cNvPr id="10" name="88ae095048.jpg" descr="88ae095048.jpg">
            <a:extLst>
              <a:ext uri="{FF2B5EF4-FFF2-40B4-BE49-F238E27FC236}">
                <a16:creationId xmlns:a16="http://schemas.microsoft.com/office/drawing/2014/main" id="{79E4AD64-3E83-2CE7-98E7-FC7B5C904F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4691" y="6236736"/>
            <a:ext cx="637309" cy="653694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03BB323-2BD7-9E91-348E-4C3D1BEFA66C}"/>
              </a:ext>
            </a:extLst>
          </p:cNvPr>
          <p:cNvSpPr txBox="1"/>
          <p:nvPr/>
        </p:nvSpPr>
        <p:spPr>
          <a:xfrm>
            <a:off x="5055656" y="2167677"/>
            <a:ext cx="2092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/>
              <a:t>Стендовый доклад</a:t>
            </a:r>
          </a:p>
        </p:txBody>
      </p:sp>
      <p:sp useBgFill="1">
        <p:nvSpPr>
          <p:cNvPr id="3" name="タイトル 1">
            <a:extLst>
              <a:ext uri="{FF2B5EF4-FFF2-40B4-BE49-F238E27FC236}">
                <a16:creationId xmlns:a16="http://schemas.microsoft.com/office/drawing/2014/main" id="{77775561-A213-7B4B-158D-8805DA264A9B}"/>
              </a:ext>
            </a:extLst>
          </p:cNvPr>
          <p:cNvSpPr txBox="1"/>
          <p:nvPr/>
        </p:nvSpPr>
        <p:spPr>
          <a:xfrm>
            <a:off x="12002" y="2648717"/>
            <a:ext cx="12179998" cy="8679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b">
            <a:spAutoFit/>
          </a:bodyPr>
          <a:lstStyle>
            <a:lvl1pPr algn="ctr">
              <a:lnSpc>
                <a:spcPct val="90000"/>
              </a:lnSpc>
              <a:defRPr sz="6600" b="1">
                <a:solidFill>
                  <a:srgbClr val="130C77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algn="ctr"/>
            <a:r>
              <a:rPr lang="ru-RU" sz="2800" kern="1400" spc="-5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Прохождение критической энергии </a:t>
            </a:r>
            <a:endParaRPr lang="en-US" sz="2800" kern="1400" spc="-5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sz="2800" kern="1400" spc="-5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в протонном синхротроне У-70 в гармоническом ВЧ</a:t>
            </a:r>
          </a:p>
        </p:txBody>
      </p:sp>
    </p:spTree>
    <p:extLst>
      <p:ext uri="{BB962C8B-B14F-4D97-AF65-F5344CB8AC3E}">
        <p14:creationId xmlns:p14="http://schemas.microsoft.com/office/powerpoint/2010/main" val="32250013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タイトル 1">
            <a:extLst>
              <a:ext uri="{FF2B5EF4-FFF2-40B4-BE49-F238E27FC236}">
                <a16:creationId xmlns:a16="http://schemas.microsoft.com/office/drawing/2014/main" id="{CA7C3D24-5A4A-D7C9-5D56-18763A96CB8C}"/>
              </a:ext>
            </a:extLst>
          </p:cNvPr>
          <p:cNvSpPr txBox="1"/>
          <p:nvPr/>
        </p:nvSpPr>
        <p:spPr>
          <a:xfrm>
            <a:off x="0" y="217001"/>
            <a:ext cx="12179998" cy="5355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b">
            <a:spAutoFit/>
          </a:bodyPr>
          <a:lstStyle>
            <a:lvl1pPr algn="ctr">
              <a:lnSpc>
                <a:spcPct val="90000"/>
              </a:lnSpc>
              <a:defRPr sz="6600" b="1">
                <a:solidFill>
                  <a:srgbClr val="130C77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algn="ctr">
              <a:spcBef>
                <a:spcPts val="800"/>
              </a:spcBef>
            </a:pPr>
            <a:r>
              <a:rPr lang="ru-RU" sz="3200" dirty="0">
                <a:solidFill>
                  <a:srgbClr val="130B77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Мотивация / Введение</a:t>
            </a:r>
            <a:endParaRPr lang="ru-RU" sz="3200" b="1" dirty="0">
              <a:ln>
                <a:noFill/>
              </a:ln>
              <a:solidFill>
                <a:srgbClr val="130B77"/>
              </a:solidFill>
              <a:effectLst/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6551F30A-2EC6-D6CB-6FCA-F954C20588DA}"/>
              </a:ext>
            </a:extLst>
          </p:cNvPr>
          <p:cNvCxnSpPr>
            <a:cxnSpLocks/>
          </p:cNvCxnSpPr>
          <p:nvPr/>
        </p:nvCxnSpPr>
        <p:spPr>
          <a:xfrm>
            <a:off x="-28313" y="900675"/>
            <a:ext cx="12208311" cy="0"/>
          </a:xfrm>
          <a:prstGeom prst="line">
            <a:avLst/>
          </a:prstGeom>
          <a:ln w="28575">
            <a:solidFill>
              <a:srgbClr val="EA661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1B8647C-87BC-F83C-4064-A64BB39E4384}"/>
              </a:ext>
            </a:extLst>
          </p:cNvPr>
          <p:cNvSpPr txBox="1"/>
          <p:nvPr/>
        </p:nvSpPr>
        <p:spPr>
          <a:xfrm>
            <a:off x="1039905" y="1488404"/>
            <a:ext cx="10112189" cy="378885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449580" algn="just">
              <a:lnSpc>
                <a:spcPct val="150000"/>
              </a:lnSpc>
            </a:pP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Проблема прохождения критической энергии в синхротроне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NICA 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г. Дубна актуальна для экспериментов с протонами </a:t>
            </a:r>
            <a:r>
              <a:rPr lang="ru-RU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при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энергии пучка 13 ГэВ</a:t>
            </a:r>
            <a:r>
              <a:rPr lang="ru-RU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так как накладывает ограничения на конечную светимость. Для экспериментов с тяжелыми ионами при энергии 4,5 ГэВ такой сложности не возникает, так как критическая энергия, характеристика кольца, ~5,7 ГэВ.</a:t>
            </a:r>
            <a:b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49580" algn="just">
              <a:lnSpc>
                <a:spcPct val="150000"/>
              </a:lnSpc>
            </a:pP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Рассматривается скачкообразное прохождение критической энергии со сдвигом бетатронной частоты для сохранения стабильности пучка. Коллайдер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NICA 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имеет отличные по своему принципу работы ускоряющие ВЧ станции: барьерная и гармоническая. В силу их особенностей, отличается и динамика продольного движения, влияющая также и на прохождение критической энергии. </a:t>
            </a:r>
          </a:p>
        </p:txBody>
      </p:sp>
      <p:sp>
        <p:nvSpPr>
          <p:cNvPr id="2" name="正方形/長方形 43">
            <a:extLst>
              <a:ext uri="{FF2B5EF4-FFF2-40B4-BE49-F238E27FC236}">
                <a16:creationId xmlns:a16="http://schemas.microsoft.com/office/drawing/2014/main" id="{EEC465F1-92F8-6D2F-1458-94D90E06E83E}"/>
              </a:ext>
            </a:extLst>
          </p:cNvPr>
          <p:cNvSpPr/>
          <p:nvPr/>
        </p:nvSpPr>
        <p:spPr>
          <a:xfrm>
            <a:off x="-12000" y="6248399"/>
            <a:ext cx="12204000" cy="632749"/>
          </a:xfrm>
          <a:prstGeom prst="rect">
            <a:avLst/>
          </a:prstGeom>
          <a:solidFill>
            <a:srgbClr val="160D9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n w="0"/>
              <a:solidFill>
                <a:srgbClr val="A6FA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D6C523F-72B0-EBCE-D34B-085A37AC0D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33DBD-B2A9-8C46-AB96-6273593EA714}" type="datetime1">
              <a:rPr lang="ru-RU" smtClean="0"/>
              <a:t>01.04.2024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B90EA6A-FF1A-F71E-371B-06830FA5E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IX </a:t>
            </a:r>
            <a:r>
              <a:rPr lang="ru-RU"/>
              <a:t>Международная конференция ЛаПлаз-2024
Москва, 2024 г.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5224527-FC66-8DD0-F817-0FF32EB2C6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047D9-457F-D340-9D26-D2C166E3779D}" type="slidenum">
              <a:rPr lang="ru-RU" smtClean="0"/>
              <a:t>2</a:t>
            </a:fld>
            <a:endParaRPr lang="ru-RU"/>
          </a:p>
        </p:txBody>
      </p:sp>
      <p:pic>
        <p:nvPicPr>
          <p:cNvPr id="8" name="88ae095048.jpg" descr="88ae095048.jpg">
            <a:extLst>
              <a:ext uri="{FF2B5EF4-FFF2-40B4-BE49-F238E27FC236}">
                <a16:creationId xmlns:a16="http://schemas.microsoft.com/office/drawing/2014/main" id="{FABB0858-7029-402F-C36A-F023CC09BE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4691" y="6236736"/>
            <a:ext cx="637309" cy="65369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9140051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タイトル 1">
            <a:extLst>
              <a:ext uri="{FF2B5EF4-FFF2-40B4-BE49-F238E27FC236}">
                <a16:creationId xmlns:a16="http://schemas.microsoft.com/office/drawing/2014/main" id="{CA7C3D24-5A4A-D7C9-5D56-18763A96CB8C}"/>
              </a:ext>
            </a:extLst>
          </p:cNvPr>
          <p:cNvSpPr txBox="1"/>
          <p:nvPr/>
        </p:nvSpPr>
        <p:spPr>
          <a:xfrm>
            <a:off x="0" y="217001"/>
            <a:ext cx="12179998" cy="5355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b">
            <a:spAutoFit/>
          </a:bodyPr>
          <a:lstStyle>
            <a:lvl1pPr algn="ctr">
              <a:lnSpc>
                <a:spcPct val="90000"/>
              </a:lnSpc>
              <a:defRPr sz="6600" b="1">
                <a:solidFill>
                  <a:srgbClr val="130C77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algn="ctr">
              <a:spcBef>
                <a:spcPts val="800"/>
              </a:spcBef>
            </a:pPr>
            <a:r>
              <a:rPr lang="ru-RU" sz="3200" b="1" dirty="0">
                <a:ln>
                  <a:noFill/>
                </a:ln>
                <a:solidFill>
                  <a:srgbClr val="130B77"/>
                </a:solidFill>
                <a:effectLst/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Оглавление</a:t>
            </a:r>
          </a:p>
        </p:txBody>
      </p: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6551F30A-2EC6-D6CB-6FCA-F954C20588DA}"/>
              </a:ext>
            </a:extLst>
          </p:cNvPr>
          <p:cNvCxnSpPr>
            <a:cxnSpLocks/>
          </p:cNvCxnSpPr>
          <p:nvPr/>
        </p:nvCxnSpPr>
        <p:spPr>
          <a:xfrm>
            <a:off x="-28313" y="900675"/>
            <a:ext cx="12208311" cy="0"/>
          </a:xfrm>
          <a:prstGeom prst="line">
            <a:avLst/>
          </a:prstGeom>
          <a:ln w="28575">
            <a:solidFill>
              <a:srgbClr val="EA661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33B75F16-6F7D-5885-10D5-FEE73F703660}"/>
              </a:ext>
            </a:extLst>
          </p:cNvPr>
          <p:cNvSpPr txBox="1"/>
          <p:nvPr/>
        </p:nvSpPr>
        <p:spPr>
          <a:xfrm>
            <a:off x="2860129" y="1632213"/>
            <a:ext cx="6459740" cy="2943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Font typeface="Wingdings" pitchFamily="2" charset="2"/>
              <a:buChar char="q"/>
            </a:pPr>
            <a:r>
              <a:rPr lang="ru-RU" sz="2400" dirty="0"/>
              <a:t>Светимость</a:t>
            </a:r>
          </a:p>
          <a:p>
            <a:pPr marL="457200" indent="-457200">
              <a:lnSpc>
                <a:spcPct val="200000"/>
              </a:lnSpc>
              <a:buFont typeface="Wingdings" pitchFamily="2" charset="2"/>
              <a:buChar char="q"/>
            </a:pPr>
            <a:r>
              <a:rPr lang="ru-RU" sz="2400" dirty="0"/>
              <a:t>Изменение эмиттанса</a:t>
            </a:r>
          </a:p>
          <a:p>
            <a:pPr marL="457200" indent="-457200">
              <a:lnSpc>
                <a:spcPct val="200000"/>
              </a:lnSpc>
              <a:buFont typeface="Wingdings" pitchFamily="2" charset="2"/>
              <a:buChar char="q"/>
            </a:pPr>
            <a:r>
              <a:rPr lang="ru-RU" sz="2400" dirty="0"/>
              <a:t>Продольная микроволновая неустойчивость</a:t>
            </a:r>
          </a:p>
          <a:p>
            <a:pPr marL="457200" indent="-457200">
              <a:lnSpc>
                <a:spcPct val="200000"/>
              </a:lnSpc>
              <a:buFont typeface="Wingdings" pitchFamily="2" charset="2"/>
              <a:buChar char="q"/>
            </a:pPr>
            <a:r>
              <a:rPr lang="ru-RU" sz="2400" dirty="0"/>
              <a:t>Скачок критической энергии</a:t>
            </a:r>
            <a:endParaRPr lang="en-US" sz="2400" dirty="0"/>
          </a:p>
        </p:txBody>
      </p:sp>
      <p:sp>
        <p:nvSpPr>
          <p:cNvPr id="9" name="正方形/長方形 43">
            <a:extLst>
              <a:ext uri="{FF2B5EF4-FFF2-40B4-BE49-F238E27FC236}">
                <a16:creationId xmlns:a16="http://schemas.microsoft.com/office/drawing/2014/main" id="{FF940E47-A4AE-2D62-C7CD-1818237C31B8}"/>
              </a:ext>
            </a:extLst>
          </p:cNvPr>
          <p:cNvSpPr/>
          <p:nvPr/>
        </p:nvSpPr>
        <p:spPr>
          <a:xfrm>
            <a:off x="-12000" y="6248399"/>
            <a:ext cx="12204000" cy="632749"/>
          </a:xfrm>
          <a:prstGeom prst="rect">
            <a:avLst/>
          </a:prstGeom>
          <a:solidFill>
            <a:srgbClr val="160D9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n w="0"/>
              <a:solidFill>
                <a:srgbClr val="A6FA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0" name="Дата 9">
            <a:extLst>
              <a:ext uri="{FF2B5EF4-FFF2-40B4-BE49-F238E27FC236}">
                <a16:creationId xmlns:a16="http://schemas.microsoft.com/office/drawing/2014/main" id="{08591DDC-7856-8330-2297-32DFBF0475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14932F-3346-C747-AFE8-A9D79F5505EB}" type="datetime1">
              <a:rPr lang="ru-RU" smtClean="0"/>
              <a:t>01.04.2024</a:t>
            </a:fld>
            <a:endParaRPr lang="ru-RU"/>
          </a:p>
        </p:txBody>
      </p:sp>
      <p:sp>
        <p:nvSpPr>
          <p:cNvPr id="11" name="Нижний колонтитул 10">
            <a:extLst>
              <a:ext uri="{FF2B5EF4-FFF2-40B4-BE49-F238E27FC236}">
                <a16:creationId xmlns:a16="http://schemas.microsoft.com/office/drawing/2014/main" id="{38AD9381-9B62-E0F1-EF2C-3E0BAE9AD3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IX </a:t>
            </a:r>
            <a:r>
              <a:rPr lang="ru-RU"/>
              <a:t>Международная конференция ЛаПлаз-2024
Москва, 2024 г.</a:t>
            </a:r>
          </a:p>
        </p:txBody>
      </p:sp>
      <p:sp>
        <p:nvSpPr>
          <p:cNvPr id="12" name="Номер слайда 11">
            <a:extLst>
              <a:ext uri="{FF2B5EF4-FFF2-40B4-BE49-F238E27FC236}">
                <a16:creationId xmlns:a16="http://schemas.microsoft.com/office/drawing/2014/main" id="{37627D7D-4549-64CD-E136-4DFDC8BF0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047D9-457F-D340-9D26-D2C166E3779D}" type="slidenum">
              <a:rPr lang="ru-RU" smtClean="0"/>
              <a:t>3</a:t>
            </a:fld>
            <a:endParaRPr lang="ru-RU"/>
          </a:p>
        </p:txBody>
      </p:sp>
      <p:pic>
        <p:nvPicPr>
          <p:cNvPr id="13" name="88ae095048.jpg" descr="88ae095048.jpg">
            <a:extLst>
              <a:ext uri="{FF2B5EF4-FFF2-40B4-BE49-F238E27FC236}">
                <a16:creationId xmlns:a16="http://schemas.microsoft.com/office/drawing/2014/main" id="{25F7AA5E-8F66-2F8A-7D65-8A1B95D74B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4691" y="6236736"/>
            <a:ext cx="637309" cy="65369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7538635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タイトル 1">
            <a:extLst>
              <a:ext uri="{FF2B5EF4-FFF2-40B4-BE49-F238E27FC236}">
                <a16:creationId xmlns:a16="http://schemas.microsoft.com/office/drawing/2014/main" id="{CA7C3D24-5A4A-D7C9-5D56-18763A96CB8C}"/>
              </a:ext>
            </a:extLst>
          </p:cNvPr>
          <p:cNvSpPr txBox="1"/>
          <p:nvPr/>
        </p:nvSpPr>
        <p:spPr>
          <a:xfrm>
            <a:off x="0" y="217001"/>
            <a:ext cx="12179998" cy="5355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b">
            <a:spAutoFit/>
          </a:bodyPr>
          <a:lstStyle>
            <a:lvl1pPr algn="ctr">
              <a:lnSpc>
                <a:spcPct val="90000"/>
              </a:lnSpc>
              <a:defRPr sz="6600" b="1">
                <a:solidFill>
                  <a:srgbClr val="130C77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algn="ctr">
              <a:spcBef>
                <a:spcPts val="800"/>
              </a:spcBef>
            </a:pPr>
            <a:r>
              <a:rPr lang="ru-RU" sz="3200" dirty="0">
                <a:solidFill>
                  <a:srgbClr val="130B77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Комплекс </a:t>
            </a:r>
            <a:r>
              <a:rPr lang="en-US" sz="3200" dirty="0">
                <a:solidFill>
                  <a:srgbClr val="130B77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Nuclotron-NICA</a:t>
            </a:r>
            <a:endParaRPr lang="ru-RU" sz="3200" b="1" dirty="0">
              <a:ln>
                <a:noFill/>
              </a:ln>
              <a:solidFill>
                <a:srgbClr val="130B77"/>
              </a:solidFill>
              <a:effectLst/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6551F30A-2EC6-D6CB-6FCA-F954C20588DA}"/>
              </a:ext>
            </a:extLst>
          </p:cNvPr>
          <p:cNvCxnSpPr>
            <a:cxnSpLocks/>
          </p:cNvCxnSpPr>
          <p:nvPr/>
        </p:nvCxnSpPr>
        <p:spPr>
          <a:xfrm>
            <a:off x="-28313" y="900675"/>
            <a:ext cx="12208311" cy="0"/>
          </a:xfrm>
          <a:prstGeom prst="line">
            <a:avLst/>
          </a:prstGeom>
          <a:ln w="28575">
            <a:solidFill>
              <a:srgbClr val="EA661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正方形/長方形 43">
            <a:extLst>
              <a:ext uri="{FF2B5EF4-FFF2-40B4-BE49-F238E27FC236}">
                <a16:creationId xmlns:a16="http://schemas.microsoft.com/office/drawing/2014/main" id="{FF940E47-A4AE-2D62-C7CD-1818237C31B8}"/>
              </a:ext>
            </a:extLst>
          </p:cNvPr>
          <p:cNvSpPr/>
          <p:nvPr/>
        </p:nvSpPr>
        <p:spPr>
          <a:xfrm>
            <a:off x="-12000" y="6248399"/>
            <a:ext cx="12204000" cy="632749"/>
          </a:xfrm>
          <a:prstGeom prst="rect">
            <a:avLst/>
          </a:prstGeom>
          <a:solidFill>
            <a:srgbClr val="160D9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n w="0"/>
              <a:solidFill>
                <a:srgbClr val="A6FA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0" name="Дата 9">
            <a:extLst>
              <a:ext uri="{FF2B5EF4-FFF2-40B4-BE49-F238E27FC236}">
                <a16:creationId xmlns:a16="http://schemas.microsoft.com/office/drawing/2014/main" id="{08591DDC-7856-8330-2297-32DFBF0475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14932F-3346-C747-AFE8-A9D79F5505EB}" type="datetime1">
              <a:rPr lang="ru-RU" smtClean="0"/>
              <a:t>01.04.2024</a:t>
            </a:fld>
            <a:endParaRPr lang="ru-RU"/>
          </a:p>
        </p:txBody>
      </p:sp>
      <p:sp>
        <p:nvSpPr>
          <p:cNvPr id="11" name="Нижний колонтитул 10">
            <a:extLst>
              <a:ext uri="{FF2B5EF4-FFF2-40B4-BE49-F238E27FC236}">
                <a16:creationId xmlns:a16="http://schemas.microsoft.com/office/drawing/2014/main" id="{38AD9381-9B62-E0F1-EF2C-3E0BAE9AD3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IX </a:t>
            </a:r>
            <a:r>
              <a:rPr lang="ru-RU"/>
              <a:t>Международная конференция ЛаПлаз-2024
Москва, 2024 г.</a:t>
            </a:r>
          </a:p>
        </p:txBody>
      </p:sp>
      <p:sp>
        <p:nvSpPr>
          <p:cNvPr id="12" name="Номер слайда 11">
            <a:extLst>
              <a:ext uri="{FF2B5EF4-FFF2-40B4-BE49-F238E27FC236}">
                <a16:creationId xmlns:a16="http://schemas.microsoft.com/office/drawing/2014/main" id="{37627D7D-4549-64CD-E136-4DFDC8BF0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047D9-457F-D340-9D26-D2C166E3779D}" type="slidenum">
              <a:rPr lang="ru-RU" smtClean="0"/>
              <a:t>4</a:t>
            </a:fld>
            <a:endParaRPr lang="ru-RU"/>
          </a:p>
        </p:txBody>
      </p:sp>
      <p:pic>
        <p:nvPicPr>
          <p:cNvPr id="13" name="88ae095048.jpg" descr="88ae095048.jpg">
            <a:extLst>
              <a:ext uri="{FF2B5EF4-FFF2-40B4-BE49-F238E27FC236}">
                <a16:creationId xmlns:a16="http://schemas.microsoft.com/office/drawing/2014/main" id="{25F7AA5E-8F66-2F8A-7D65-8A1B95D74B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4691" y="6236736"/>
            <a:ext cx="637309" cy="653694"/>
          </a:xfrm>
          <a:prstGeom prst="rect">
            <a:avLst/>
          </a:prstGeom>
          <a:ln w="12700">
            <a:miter lim="400000"/>
          </a:ln>
        </p:spPr>
      </p:pic>
      <p:pic>
        <p:nvPicPr>
          <p:cNvPr id="1028" name="Picture 4" descr="undefined">
            <a:extLst>
              <a:ext uri="{FF2B5EF4-FFF2-40B4-BE49-F238E27FC236}">
                <a16:creationId xmlns:a16="http://schemas.microsoft.com/office/drawing/2014/main" id="{06B4DDEC-6889-AF74-4CF5-CD27C20D7E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2867" y="1005319"/>
            <a:ext cx="9114263" cy="5126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52626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タイトル 1">
            <a:extLst>
              <a:ext uri="{FF2B5EF4-FFF2-40B4-BE49-F238E27FC236}">
                <a16:creationId xmlns:a16="http://schemas.microsoft.com/office/drawing/2014/main" id="{CA7C3D24-5A4A-D7C9-5D56-18763A96CB8C}"/>
              </a:ext>
            </a:extLst>
          </p:cNvPr>
          <p:cNvSpPr txBox="1"/>
          <p:nvPr/>
        </p:nvSpPr>
        <p:spPr>
          <a:xfrm>
            <a:off x="0" y="217001"/>
            <a:ext cx="12179998" cy="5355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b">
            <a:spAutoFit/>
          </a:bodyPr>
          <a:lstStyle>
            <a:lvl1pPr algn="ctr">
              <a:lnSpc>
                <a:spcPct val="90000"/>
              </a:lnSpc>
              <a:defRPr sz="6600" b="1">
                <a:solidFill>
                  <a:srgbClr val="130C77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algn="ctr">
              <a:spcBef>
                <a:spcPts val="800"/>
              </a:spcBef>
            </a:pPr>
            <a:r>
              <a:rPr lang="ru-RU" sz="3200" dirty="0">
                <a:solidFill>
                  <a:srgbClr val="130B77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Светимость</a:t>
            </a:r>
            <a:endParaRPr lang="en-US" sz="3200" dirty="0">
              <a:solidFill>
                <a:srgbClr val="130B77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6551F30A-2EC6-D6CB-6FCA-F954C20588DA}"/>
              </a:ext>
            </a:extLst>
          </p:cNvPr>
          <p:cNvCxnSpPr>
            <a:cxnSpLocks/>
          </p:cNvCxnSpPr>
          <p:nvPr/>
        </p:nvCxnSpPr>
        <p:spPr>
          <a:xfrm>
            <a:off x="-28313" y="900675"/>
            <a:ext cx="12208311" cy="0"/>
          </a:xfrm>
          <a:prstGeom prst="line">
            <a:avLst/>
          </a:prstGeom>
          <a:ln w="28575">
            <a:solidFill>
              <a:srgbClr val="EA661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" name="正方形/長方形 43">
            <a:extLst>
              <a:ext uri="{FF2B5EF4-FFF2-40B4-BE49-F238E27FC236}">
                <a16:creationId xmlns:a16="http://schemas.microsoft.com/office/drawing/2014/main" id="{80C88079-DE28-B1CC-CDD3-75AA94CF3D01}"/>
              </a:ext>
            </a:extLst>
          </p:cNvPr>
          <p:cNvSpPr/>
          <p:nvPr/>
        </p:nvSpPr>
        <p:spPr>
          <a:xfrm>
            <a:off x="-12000" y="6248399"/>
            <a:ext cx="12204000" cy="632749"/>
          </a:xfrm>
          <a:prstGeom prst="rect">
            <a:avLst/>
          </a:prstGeom>
          <a:solidFill>
            <a:srgbClr val="160D9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n w="0"/>
              <a:solidFill>
                <a:srgbClr val="A6FA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4BC7E55C-944D-1CC4-E69A-BBE01467A5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36797-F4D4-DD41-819E-45BB962C0139}" type="datetime1">
              <a:rPr lang="ru-RU" smtClean="0"/>
              <a:t>01.04.2024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7BE0CBD4-4623-0A41-56A9-DD2C0C3051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IX </a:t>
            </a:r>
            <a:r>
              <a:rPr lang="ru-RU"/>
              <a:t>Международная конференция ЛаПлаз-2024
Москва, 2024 г.</a:t>
            </a:r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5D223A11-0EBD-3F08-A176-394E17A7B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047D9-457F-D340-9D26-D2C166E3779D}" type="slidenum">
              <a:rPr lang="ru-RU" smtClean="0"/>
              <a:t>5</a:t>
            </a:fld>
            <a:endParaRPr lang="ru-RU"/>
          </a:p>
        </p:txBody>
      </p:sp>
      <p:pic>
        <p:nvPicPr>
          <p:cNvPr id="10" name="88ae095048.jpg" descr="88ae095048.jpg">
            <a:extLst>
              <a:ext uri="{FF2B5EF4-FFF2-40B4-BE49-F238E27FC236}">
                <a16:creationId xmlns:a16="http://schemas.microsoft.com/office/drawing/2014/main" id="{79E4AD64-3E83-2CE7-98E7-FC7B5C904F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4691" y="6236736"/>
            <a:ext cx="637309" cy="653694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6544902-ACAE-C6C3-FD26-9F116234B0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2903" y="2329575"/>
            <a:ext cx="7785878" cy="26355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13C0DD2-0BC7-106F-F7E9-99802F5F5DEC}"/>
              </a:ext>
            </a:extLst>
          </p:cNvPr>
          <p:cNvSpPr txBox="1"/>
          <p:nvPr/>
        </p:nvSpPr>
        <p:spPr>
          <a:xfrm>
            <a:off x="568998" y="1257683"/>
            <a:ext cx="11013688" cy="7107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</a:pP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Сначала необходимо определить требуемую интенсивность и длину синусоидальных сгустков в продольной плоскости для коллайдерного эксперимента. Оба эти параметра оказывают влияние на светимость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D71466C-5CFF-B694-1E08-3F8FA86B92B1}"/>
                  </a:ext>
                </a:extLst>
              </p:cNvPr>
              <p:cNvSpPr txBox="1"/>
              <p:nvPr/>
            </p:nvSpPr>
            <p:spPr>
              <a:xfrm>
                <a:off x="568998" y="5326290"/>
                <a:ext cx="399185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ru-RU" dirty="0">
                    <a:latin typeface="Calibri" panose="020F0502020204030204" pitchFamily="34" charset="0"/>
                    <a:ea typeface="Times New Roman" panose="02020603050405020304" pitchFamily="18" charset="0"/>
                    <a:cs typeface="Calibri" panose="020F0502020204030204" pitchFamily="34" charset="0"/>
                  </a:rPr>
                  <a:t>С</a:t>
                </a:r>
                <a:r>
                  <a:rPr lang="ru-RU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Calibri" panose="020F0502020204030204" pitchFamily="34" charset="0"/>
                  </a:rPr>
                  <a:t>ветимость порядка </a:t>
                </a:r>
                <a14:m>
                  <m:oMath xmlns:m="http://schemas.openxmlformats.org/officeDocument/2006/math"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rPr>
                      <m:t>2×</m:t>
                    </m:r>
                    <m:sSup>
                      <m:sSupPr>
                        <m:ctrlPr>
                          <a:rPr lang="ru-R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  <m:t>10</m:t>
                        </m:r>
                      </m:e>
                      <m:sup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  <m:t>32</m:t>
                        </m:r>
                      </m:sup>
                    </m:sSup>
                    <m:sSup>
                      <m:sSupPr>
                        <m:ctrlPr>
                          <a:rPr lang="ru-R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  <m:t>см</m:t>
                        </m:r>
                      </m:e>
                      <m:sup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  <m:t>−2</m:t>
                        </m:r>
                      </m:sup>
                    </m:sSup>
                    <m:sSup>
                      <m:sSupPr>
                        <m:ctrlPr>
                          <a:rPr lang="ru-R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  <m:t>с</m:t>
                        </m:r>
                      </m:e>
                      <m:sup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ru-RU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Calibri" panose="020F0502020204030204" pitchFamily="34" charset="0"/>
                  </a:rPr>
                  <a:t> </a:t>
                </a:r>
                <a:endParaRPr lang="ru-RU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D71466C-5CFF-B694-1E08-3F8FA86B92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998" y="5326290"/>
                <a:ext cx="3991851" cy="369332"/>
              </a:xfrm>
              <a:prstGeom prst="rect">
                <a:avLst/>
              </a:prstGeom>
              <a:blipFill>
                <a:blip r:embed="rId4"/>
                <a:stretch>
                  <a:fillRect l="-1266" t="-6667" b="-2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684331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タイトル 1">
            <a:extLst>
              <a:ext uri="{FF2B5EF4-FFF2-40B4-BE49-F238E27FC236}">
                <a16:creationId xmlns:a16="http://schemas.microsoft.com/office/drawing/2014/main" id="{CA7C3D24-5A4A-D7C9-5D56-18763A96CB8C}"/>
              </a:ext>
            </a:extLst>
          </p:cNvPr>
          <p:cNvSpPr txBox="1"/>
          <p:nvPr/>
        </p:nvSpPr>
        <p:spPr>
          <a:xfrm>
            <a:off x="0" y="217001"/>
            <a:ext cx="12179998" cy="5355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b">
            <a:spAutoFit/>
          </a:bodyPr>
          <a:lstStyle>
            <a:lvl1pPr algn="ctr">
              <a:lnSpc>
                <a:spcPct val="90000"/>
              </a:lnSpc>
              <a:defRPr sz="6600" b="1">
                <a:solidFill>
                  <a:srgbClr val="130C77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algn="ctr">
              <a:spcBef>
                <a:spcPts val="800"/>
              </a:spcBef>
            </a:pPr>
            <a:r>
              <a:rPr lang="ru-RU" sz="3200" dirty="0">
                <a:solidFill>
                  <a:srgbClr val="130B77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Светимость</a:t>
            </a:r>
            <a:endParaRPr lang="en-US" sz="3200" dirty="0">
              <a:solidFill>
                <a:srgbClr val="130B77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6551F30A-2EC6-D6CB-6FCA-F954C20588DA}"/>
              </a:ext>
            </a:extLst>
          </p:cNvPr>
          <p:cNvCxnSpPr>
            <a:cxnSpLocks/>
          </p:cNvCxnSpPr>
          <p:nvPr/>
        </p:nvCxnSpPr>
        <p:spPr>
          <a:xfrm>
            <a:off x="-28313" y="900675"/>
            <a:ext cx="12208311" cy="0"/>
          </a:xfrm>
          <a:prstGeom prst="line">
            <a:avLst/>
          </a:prstGeom>
          <a:ln w="28575">
            <a:solidFill>
              <a:srgbClr val="EA661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" name="正方形/長方形 43">
            <a:extLst>
              <a:ext uri="{FF2B5EF4-FFF2-40B4-BE49-F238E27FC236}">
                <a16:creationId xmlns:a16="http://schemas.microsoft.com/office/drawing/2014/main" id="{80C88079-DE28-B1CC-CDD3-75AA94CF3D01}"/>
              </a:ext>
            </a:extLst>
          </p:cNvPr>
          <p:cNvSpPr/>
          <p:nvPr/>
        </p:nvSpPr>
        <p:spPr>
          <a:xfrm>
            <a:off x="-12000" y="6248399"/>
            <a:ext cx="12204000" cy="632749"/>
          </a:xfrm>
          <a:prstGeom prst="rect">
            <a:avLst/>
          </a:prstGeom>
          <a:solidFill>
            <a:srgbClr val="160D9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n w="0"/>
              <a:solidFill>
                <a:srgbClr val="A6FA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4BC7E55C-944D-1CC4-E69A-BBE01467A5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36797-F4D4-DD41-819E-45BB962C0139}" type="datetime1">
              <a:rPr lang="ru-RU" smtClean="0"/>
              <a:t>01.04.2024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7BE0CBD4-4623-0A41-56A9-DD2C0C3051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IX </a:t>
            </a:r>
            <a:r>
              <a:rPr lang="ru-RU"/>
              <a:t>Международная конференция ЛаПлаз-2024
Москва, 2024 г.</a:t>
            </a:r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5D223A11-0EBD-3F08-A176-394E17A7B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047D9-457F-D340-9D26-D2C166E3779D}" type="slidenum">
              <a:rPr lang="ru-RU" smtClean="0"/>
              <a:t>6</a:t>
            </a:fld>
            <a:endParaRPr lang="ru-RU"/>
          </a:p>
        </p:txBody>
      </p:sp>
      <p:pic>
        <p:nvPicPr>
          <p:cNvPr id="10" name="88ae095048.jpg" descr="88ae095048.jpg">
            <a:extLst>
              <a:ext uri="{FF2B5EF4-FFF2-40B4-BE49-F238E27FC236}">
                <a16:creationId xmlns:a16="http://schemas.microsoft.com/office/drawing/2014/main" id="{79E4AD64-3E83-2CE7-98E7-FC7B5C904F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4691" y="6236736"/>
            <a:ext cx="637309" cy="653694"/>
          </a:xfrm>
          <a:prstGeom prst="rect">
            <a:avLst/>
          </a:prstGeom>
          <a:ln w="12700">
            <a:miter lim="400000"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E930A34-8242-6A9A-701B-B9A12550E869}"/>
                  </a:ext>
                </a:extLst>
              </p:cNvPr>
              <p:cNvSpPr txBox="1"/>
              <p:nvPr/>
            </p:nvSpPr>
            <p:spPr>
              <a:xfrm>
                <a:off x="517835" y="1839578"/>
                <a:ext cx="11156330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ru-RU" sz="1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</a:rPr>
                  <a:t>Светимость явно зависит от продольной длины пучка только в параметре песочных часов.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effectLst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ru-RU" sz="18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Φ</m:t>
                        </m:r>
                      </m:e>
                      <m:sub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𝐻𝐺</m:t>
                        </m:r>
                      </m:sub>
                    </m:sSub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(1)≅0,76</m:t>
                    </m:r>
                  </m:oMath>
                </a14:m>
                <a:r>
                  <a:rPr lang="ru-RU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effectLst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ru-RU" sz="18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Φ</m:t>
                        </m:r>
                      </m:e>
                      <m:sub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𝐻𝐺</m:t>
                        </m:r>
                      </m:sub>
                    </m:sSub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(2)≅0,55,</m:t>
                    </m:r>
                  </m:oMath>
                </a14:m>
                <a:r>
                  <a:rPr lang="ru-RU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effectLst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ru-RU" sz="18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Φ</m:t>
                        </m:r>
                      </m:e>
                      <m:sub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𝐻𝐺</m:t>
                        </m:r>
                      </m:sub>
                    </m:sSub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(5)≅0,29</m:t>
                    </m:r>
                  </m:oMath>
                </a14:m>
                <a:r>
                  <a:rPr lang="ru-RU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</a:rPr>
                  <a:t>, то есть при неизменных параметрах и увеличении только длины сгустка в 2 раза, влияние эффекта песочных часов уменьшит исходную светимость на 30%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b>
                    </m:sSub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ru-RU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  <m:t>0.7</m:t>
                        </m:r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ru-RU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</a:rPr>
                  <a:t>. </a:t>
                </a:r>
                <a:br>
                  <a:rPr lang="ru-RU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</a:rPr>
                </a:br>
                <a:r>
                  <a:rPr lang="ru-RU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</a:rPr>
                  <a:t>Для </a:t>
                </a:r>
                <a:r>
                  <a:rPr lang="en-US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</a:rPr>
                  <a:t>NICA</a:t>
                </a:r>
                <a:r>
                  <a:rPr lang="ru-RU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</a:rPr>
                  <a:t> предполагается достичь </a:t>
                </a:r>
                <a14:m>
                  <m:oMath xmlns:m="http://schemas.openxmlformats.org/officeDocument/2006/math"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rPr>
                      <m:t>𝛼</m:t>
                    </m:r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rPr>
                      <m:t>=1,</m:t>
                    </m:r>
                  </m:oMath>
                </a14:m>
                <a:r>
                  <a:rPr lang="ru-RU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  <m:t>𝜎</m:t>
                        </m:r>
                      </m:e>
                      <m: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  <m:t>𝑠</m:t>
                        </m:r>
                      </m:sub>
                    </m:sSub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rPr>
                      <m:t>=0.6 м</m:t>
                    </m:r>
                  </m:oMath>
                </a14:m>
                <a:r>
                  <a:rPr lang="ru-RU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</a:rPr>
                  <a:t>, бета-функция в точке встречи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  <m:t>𝐵</m:t>
                        </m:r>
                      </m:e>
                      <m:sup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  <m:t>∗</m:t>
                        </m:r>
                      </m:sup>
                    </m:sSup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rPr>
                      <m:t>=0.6 м</m:t>
                    </m:r>
                  </m:oMath>
                </a14:m>
                <a:r>
                  <a:rPr lang="ru-RU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</a:rPr>
                  <a:t>.</a:t>
                </a:r>
                <a:r>
                  <a:rPr lang="ru-RU" dirty="0">
                    <a:effectLst/>
                  </a:rPr>
                  <a:t> </a:t>
                </a:r>
                <a:endParaRPr lang="ru-RU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E930A34-8242-6A9A-701B-B9A12550E8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835" y="1839578"/>
                <a:ext cx="11156330" cy="1200329"/>
              </a:xfrm>
              <a:prstGeom prst="rect">
                <a:avLst/>
              </a:prstGeom>
              <a:blipFill>
                <a:blip r:embed="rId3"/>
                <a:stretch>
                  <a:fillRect l="-455" t="-2083" r="-455" b="-729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53684E43-968B-CF4E-84B7-D97E34A650B2}"/>
              </a:ext>
            </a:extLst>
          </p:cNvPr>
          <p:cNvSpPr txBox="1"/>
          <p:nvPr/>
        </p:nvSpPr>
        <p:spPr>
          <a:xfrm>
            <a:off x="517835" y="3719188"/>
            <a:ext cx="11156330" cy="13478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</a:pPr>
            <a:r>
              <a:rPr lang="ru-RU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Однако, таким образом учтена только явная зависимость от продольной длины. Неявно, светимость зависит и от продольного эмиттанса сгустка так как накладывает ограничение на количество частицы сгустке. При этом 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длина и разброс по импульсам для синусоидального сгустка связаны. Поэтому, любое увеличение конечного эмиттанса сгустка, приводит к увеличению его длины.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E0F818-69A8-E6C3-D2A2-CDFF6B3AE1E3}"/>
              </a:ext>
            </a:extLst>
          </p:cNvPr>
          <p:cNvSpPr txBox="1"/>
          <p:nvPr/>
        </p:nvSpPr>
        <p:spPr>
          <a:xfrm>
            <a:off x="517835" y="1416271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1.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D2CAE35-44F8-81F0-D97A-E1B71E2AD89C}"/>
              </a:ext>
            </a:extLst>
          </p:cNvPr>
          <p:cNvSpPr txBox="1"/>
          <p:nvPr/>
        </p:nvSpPr>
        <p:spPr>
          <a:xfrm>
            <a:off x="517835" y="3295881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2.</a:t>
            </a:r>
          </a:p>
        </p:txBody>
      </p:sp>
    </p:spTree>
    <p:extLst>
      <p:ext uri="{BB962C8B-B14F-4D97-AF65-F5344CB8AC3E}">
        <p14:creationId xmlns:p14="http://schemas.microsoft.com/office/powerpoint/2010/main" val="1597645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タイトル 1">
            <a:extLst>
              <a:ext uri="{FF2B5EF4-FFF2-40B4-BE49-F238E27FC236}">
                <a16:creationId xmlns:a16="http://schemas.microsoft.com/office/drawing/2014/main" id="{CA7C3D24-5A4A-D7C9-5D56-18763A96CB8C}"/>
              </a:ext>
            </a:extLst>
          </p:cNvPr>
          <p:cNvSpPr txBox="1"/>
          <p:nvPr/>
        </p:nvSpPr>
        <p:spPr>
          <a:xfrm>
            <a:off x="0" y="217001"/>
            <a:ext cx="12179998" cy="5355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b">
            <a:spAutoFit/>
          </a:bodyPr>
          <a:lstStyle>
            <a:lvl1pPr algn="ctr">
              <a:lnSpc>
                <a:spcPct val="90000"/>
              </a:lnSpc>
              <a:defRPr sz="6600" b="1">
                <a:solidFill>
                  <a:srgbClr val="130C77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algn="ctr">
              <a:spcBef>
                <a:spcPts val="800"/>
              </a:spcBef>
            </a:pPr>
            <a:r>
              <a:rPr lang="ru-RU" sz="3200" dirty="0">
                <a:solidFill>
                  <a:srgbClr val="130B77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Ускорение</a:t>
            </a:r>
            <a:endParaRPr lang="en-US" sz="3200" dirty="0">
              <a:solidFill>
                <a:srgbClr val="130B77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6551F30A-2EC6-D6CB-6FCA-F954C20588DA}"/>
              </a:ext>
            </a:extLst>
          </p:cNvPr>
          <p:cNvCxnSpPr>
            <a:cxnSpLocks/>
          </p:cNvCxnSpPr>
          <p:nvPr/>
        </p:nvCxnSpPr>
        <p:spPr>
          <a:xfrm>
            <a:off x="-28313" y="900675"/>
            <a:ext cx="12208311" cy="0"/>
          </a:xfrm>
          <a:prstGeom prst="line">
            <a:avLst/>
          </a:prstGeom>
          <a:ln w="28575">
            <a:solidFill>
              <a:srgbClr val="EA661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" name="正方形/長方形 43">
            <a:extLst>
              <a:ext uri="{FF2B5EF4-FFF2-40B4-BE49-F238E27FC236}">
                <a16:creationId xmlns:a16="http://schemas.microsoft.com/office/drawing/2014/main" id="{80C88079-DE28-B1CC-CDD3-75AA94CF3D01}"/>
              </a:ext>
            </a:extLst>
          </p:cNvPr>
          <p:cNvSpPr/>
          <p:nvPr/>
        </p:nvSpPr>
        <p:spPr>
          <a:xfrm>
            <a:off x="-12000" y="6248399"/>
            <a:ext cx="12204000" cy="632749"/>
          </a:xfrm>
          <a:prstGeom prst="rect">
            <a:avLst/>
          </a:prstGeom>
          <a:solidFill>
            <a:srgbClr val="160D9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n w="0"/>
              <a:solidFill>
                <a:srgbClr val="A6FA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4BC7E55C-944D-1CC4-E69A-BBE01467A5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36797-F4D4-DD41-819E-45BB962C0139}" type="datetime1">
              <a:rPr lang="ru-RU" smtClean="0"/>
              <a:t>01.04.2024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7BE0CBD4-4623-0A41-56A9-DD2C0C3051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IX </a:t>
            </a:r>
            <a:r>
              <a:rPr lang="ru-RU"/>
              <a:t>Международная конференция ЛаПлаз-2024
Москва, 2024 г.</a:t>
            </a:r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5D223A11-0EBD-3F08-A176-394E17A7B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047D9-457F-D340-9D26-D2C166E3779D}" type="slidenum">
              <a:rPr lang="ru-RU" smtClean="0"/>
              <a:t>7</a:t>
            </a:fld>
            <a:endParaRPr lang="ru-RU"/>
          </a:p>
        </p:txBody>
      </p:sp>
      <p:pic>
        <p:nvPicPr>
          <p:cNvPr id="10" name="88ae095048.jpg" descr="88ae095048.jpg">
            <a:extLst>
              <a:ext uri="{FF2B5EF4-FFF2-40B4-BE49-F238E27FC236}">
                <a16:creationId xmlns:a16="http://schemas.microsoft.com/office/drawing/2014/main" id="{79E4AD64-3E83-2CE7-98E7-FC7B5C904F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4691" y="6236736"/>
            <a:ext cx="637309" cy="653694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4AAAFE7-3DAF-C301-E558-8EA806604466}"/>
              </a:ext>
            </a:extLst>
          </p:cNvPr>
          <p:cNvSpPr txBox="1"/>
          <p:nvPr/>
        </p:nvSpPr>
        <p:spPr>
          <a:xfrm>
            <a:off x="2116411" y="1676493"/>
            <a:ext cx="7947176" cy="30839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ru-RU" sz="2000" dirty="0"/>
              <a:t>– Инжекция в Коллайдер из Нуклотрона при энергии 2-3 ГэВ </a:t>
            </a:r>
            <a:br>
              <a:rPr lang="ru-RU" sz="2000" dirty="0"/>
            </a:br>
            <a:r>
              <a:rPr lang="ru-RU" sz="2000" dirty="0"/>
              <a:t>(ниже критической энергии коллайдера)</a:t>
            </a:r>
          </a:p>
          <a:p>
            <a:pPr>
              <a:lnSpc>
                <a:spcPct val="200000"/>
              </a:lnSpc>
            </a:pPr>
            <a:r>
              <a:rPr lang="ru-RU" sz="2000" dirty="0"/>
              <a:t>– Прохождение критической энергии в Коллайдере при энергии 5</a:t>
            </a:r>
            <a:r>
              <a:rPr lang="en-US" sz="2000" dirty="0"/>
              <a:t>.7 </a:t>
            </a:r>
            <a:r>
              <a:rPr lang="ru-RU" sz="2000" dirty="0"/>
              <a:t>ГэВ</a:t>
            </a:r>
          </a:p>
          <a:p>
            <a:pPr>
              <a:lnSpc>
                <a:spcPct val="200000"/>
              </a:lnSpc>
            </a:pPr>
            <a:r>
              <a:rPr lang="ru-RU" sz="2000" dirty="0"/>
              <a:t>–</a:t>
            </a:r>
            <a:r>
              <a:rPr lang="en-US" sz="2000" dirty="0"/>
              <a:t> </a:t>
            </a:r>
            <a:r>
              <a:rPr lang="ru-RU" sz="2000" dirty="0"/>
              <a:t>Формирование синусоидальных сгустков (в случае барьерного ВЧ)</a:t>
            </a:r>
            <a:br>
              <a:rPr lang="ru-RU" sz="2000" dirty="0"/>
            </a:br>
            <a:r>
              <a:rPr lang="ru-RU" sz="2000" dirty="0"/>
              <a:t>– Эксперимент при энергии порядка 13 ГэВ</a:t>
            </a:r>
          </a:p>
        </p:txBody>
      </p:sp>
    </p:spTree>
    <p:extLst>
      <p:ext uri="{BB962C8B-B14F-4D97-AF65-F5344CB8AC3E}">
        <p14:creationId xmlns:p14="http://schemas.microsoft.com/office/powerpoint/2010/main" val="6053363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タイトル 1">
            <a:extLst>
              <a:ext uri="{FF2B5EF4-FFF2-40B4-BE49-F238E27FC236}">
                <a16:creationId xmlns:a16="http://schemas.microsoft.com/office/drawing/2014/main" id="{CA7C3D24-5A4A-D7C9-5D56-18763A96CB8C}"/>
              </a:ext>
            </a:extLst>
          </p:cNvPr>
          <p:cNvSpPr txBox="1"/>
          <p:nvPr/>
        </p:nvSpPr>
        <p:spPr>
          <a:xfrm>
            <a:off x="0" y="217001"/>
            <a:ext cx="12179998" cy="5355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b">
            <a:spAutoFit/>
          </a:bodyPr>
          <a:lstStyle>
            <a:lvl1pPr algn="ctr">
              <a:lnSpc>
                <a:spcPct val="90000"/>
              </a:lnSpc>
              <a:defRPr sz="6600" b="1">
                <a:solidFill>
                  <a:srgbClr val="130C77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algn="ctr">
              <a:spcBef>
                <a:spcPts val="800"/>
              </a:spcBef>
            </a:pPr>
            <a:r>
              <a:rPr lang="ru-RU" sz="3200" dirty="0">
                <a:solidFill>
                  <a:srgbClr val="130B77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Магнитооптическая структура</a:t>
            </a:r>
            <a:endParaRPr lang="en-US" sz="3200" dirty="0">
              <a:solidFill>
                <a:srgbClr val="130B77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6551F30A-2EC6-D6CB-6FCA-F954C20588DA}"/>
              </a:ext>
            </a:extLst>
          </p:cNvPr>
          <p:cNvCxnSpPr>
            <a:cxnSpLocks/>
          </p:cNvCxnSpPr>
          <p:nvPr/>
        </p:nvCxnSpPr>
        <p:spPr>
          <a:xfrm>
            <a:off x="-28313" y="900675"/>
            <a:ext cx="12208311" cy="0"/>
          </a:xfrm>
          <a:prstGeom prst="line">
            <a:avLst/>
          </a:prstGeom>
          <a:ln w="28575">
            <a:solidFill>
              <a:srgbClr val="EA661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" name="正方形/長方形 43">
            <a:extLst>
              <a:ext uri="{FF2B5EF4-FFF2-40B4-BE49-F238E27FC236}">
                <a16:creationId xmlns:a16="http://schemas.microsoft.com/office/drawing/2014/main" id="{80C88079-DE28-B1CC-CDD3-75AA94CF3D01}"/>
              </a:ext>
            </a:extLst>
          </p:cNvPr>
          <p:cNvSpPr/>
          <p:nvPr/>
        </p:nvSpPr>
        <p:spPr>
          <a:xfrm>
            <a:off x="-12000" y="6248399"/>
            <a:ext cx="12204000" cy="632749"/>
          </a:xfrm>
          <a:prstGeom prst="rect">
            <a:avLst/>
          </a:prstGeom>
          <a:solidFill>
            <a:srgbClr val="160D9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n w="0"/>
              <a:solidFill>
                <a:srgbClr val="A6FA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4BC7E55C-944D-1CC4-E69A-BBE01467A5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36797-F4D4-DD41-819E-45BB962C0139}" type="datetime1">
              <a:rPr lang="ru-RU" smtClean="0"/>
              <a:t>01.04.2024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7BE0CBD4-4623-0A41-56A9-DD2C0C3051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IX </a:t>
            </a:r>
            <a:r>
              <a:rPr lang="ru-RU"/>
              <a:t>Международная конференция ЛаПлаз-2024
Москва, 2024 г.</a:t>
            </a:r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5D223A11-0EBD-3F08-A176-394E17A7B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047D9-457F-D340-9D26-D2C166E3779D}" type="slidenum">
              <a:rPr lang="ru-RU" smtClean="0"/>
              <a:t>8</a:t>
            </a:fld>
            <a:endParaRPr lang="ru-RU"/>
          </a:p>
        </p:txBody>
      </p:sp>
      <p:pic>
        <p:nvPicPr>
          <p:cNvPr id="10" name="88ae095048.jpg" descr="88ae095048.jpg">
            <a:extLst>
              <a:ext uri="{FF2B5EF4-FFF2-40B4-BE49-F238E27FC236}">
                <a16:creationId xmlns:a16="http://schemas.microsoft.com/office/drawing/2014/main" id="{79E4AD64-3E83-2CE7-98E7-FC7B5C904F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4691" y="6236736"/>
            <a:ext cx="637309" cy="653694"/>
          </a:xfrm>
          <a:prstGeom prst="rect">
            <a:avLst/>
          </a:prstGeom>
          <a:ln w="12700">
            <a:miter lim="400000"/>
          </a:ln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3F2ED84D-E16C-D598-8A5C-7A0519337B8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6010" y="3109025"/>
            <a:ext cx="3503341" cy="3058701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DD4848AA-37DB-C0FC-022B-F51B8843B02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005" y="3167539"/>
            <a:ext cx="5409682" cy="294004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D6454BA-B115-C45E-8AE3-1846A6407027}"/>
                  </a:ext>
                </a:extLst>
              </p:cNvPr>
              <p:cNvSpPr txBox="1"/>
              <p:nvPr/>
            </p:nvSpPr>
            <p:spPr>
              <a:xfrm>
                <a:off x="504181" y="1831825"/>
                <a:ext cx="10849619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1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– изменение бетатронной частоты 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𝛾</m:t>
                        </m:r>
                      </m:e>
                      <m: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𝑡𝑟</m:t>
                        </m:r>
                      </m:sub>
                    </m:sSub>
                  </m:oMath>
                </a14:m>
                <a:r>
                  <a:rPr lang="ru-RU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br>
                  <a:rPr lang="ru-RU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ru-RU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– изменяя градиент в </a:t>
                </a:r>
                <a:r>
                  <a:rPr lang="ru-RU" sz="1800" b="1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фокусирующих</a:t>
                </a:r>
                <a:r>
                  <a:rPr lang="ru-RU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квадрупольных линзах</a:t>
                </a:r>
                <a:r>
                  <a:rPr lang="ru-RU" dirty="0"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ru-RU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расположенных в максимумах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𝛽</m:t>
                        </m:r>
                      </m:e>
                      <m:sub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ru-RU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𝐷</m:t>
                        </m:r>
                      </m:e>
                      <m:sub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ru-RU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br>
                  <a:rPr lang="ru-RU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ru-RU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– </a:t>
                </a:r>
                <a:r>
                  <a:rPr lang="ru-RU" dirty="0"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для </a:t>
                </a:r>
                <a:r>
                  <a:rPr lang="ru-RU" sz="1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имеющейся структуры </a:t>
                </a:r>
                <a14:m>
                  <m:oMath xmlns:m="http://schemas.openxmlformats.org/officeDocument/2006/math">
                    <m:r>
                      <a:rPr lang="ru-RU" sz="1800" b="1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𝚫</m:t>
                    </m:r>
                    <m:sSub>
                      <m:sSubPr>
                        <m:ctrlPr>
                          <a:rPr lang="ru-RU" sz="1800" b="1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b="1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𝜸</m:t>
                        </m:r>
                      </m:e>
                      <m:sub>
                        <m:r>
                          <a:rPr lang="en-US" sz="1800" b="1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𝒕𝒓</m:t>
                        </m:r>
                      </m:sub>
                    </m:sSub>
                    <m:r>
                      <a:rPr lang="ru-RU" sz="1800" b="1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ru-RU" sz="1800" b="1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𝟏</m:t>
                    </m:r>
                    <m:r>
                      <a:rPr lang="ru-RU" sz="1800" b="1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ru-RU" sz="1800" b="1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𝟏</m:t>
                    </m:r>
                    <m:r>
                      <a:rPr lang="ru-RU" sz="1800" b="1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𝚫</m:t>
                    </m:r>
                    <m:r>
                      <a:rPr lang="ru-RU" sz="1800" b="1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𝐪</m:t>
                    </m:r>
                  </m:oMath>
                </a14:m>
                <a:r>
                  <a:rPr lang="ru-RU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для обеспечения скачка порядка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ru-RU" sz="18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Δ</m:t>
                    </m:r>
                    <m:sSub>
                      <m:sSubPr>
                        <m:ctrlPr>
                          <a:rPr lang="ru-RU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𝛾</m:t>
                        </m:r>
                      </m:e>
                      <m: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𝑡𝑟</m:t>
                        </m:r>
                      </m:sub>
                    </m:sSub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=0,09</m:t>
                    </m:r>
                  </m:oMath>
                </a14:m>
                <a:r>
                  <a:rPr lang="ru-RU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потребуется изменять частоту </a:t>
                </a:r>
                <a:r>
                  <a:rPr lang="ru-RU" sz="1800" b="1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в пределах </a:t>
                </a:r>
                <a14:m>
                  <m:oMath xmlns:m="http://schemas.openxmlformats.org/officeDocument/2006/math">
                    <m:r>
                      <a:rPr lang="ru-RU" sz="1800" b="1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±</m:t>
                    </m:r>
                    <m:r>
                      <a:rPr lang="ru-RU" sz="1800" b="1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𝚫</m:t>
                    </m:r>
                    <m:r>
                      <a:rPr lang="ru-RU" sz="1800" b="1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𝐪</m:t>
                    </m:r>
                    <m:r>
                      <a:rPr lang="ru-RU" sz="1800" b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ru-RU" sz="1800" b="1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𝟎</m:t>
                    </m:r>
                    <m:r>
                      <a:rPr lang="ru-RU" sz="1800" b="1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.</m:t>
                    </m:r>
                    <m:r>
                      <a:rPr lang="ru-RU" sz="1800" b="1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𝟎𝟓</m:t>
                    </m:r>
                  </m:oMath>
                </a14:m>
                <a:r>
                  <a:rPr lang="ru-RU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ru-RU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D6454BA-B115-C45E-8AE3-1846A64070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181" y="1831825"/>
                <a:ext cx="10849619" cy="1200329"/>
              </a:xfrm>
              <a:prstGeom prst="rect">
                <a:avLst/>
              </a:prstGeom>
              <a:blipFill>
                <a:blip r:embed="rId5"/>
                <a:stretch>
                  <a:fillRect l="-467" t="-2105" b="-842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B9D268D-EBB9-4B2E-9923-E5E90FE9747A}"/>
                  </a:ext>
                </a:extLst>
              </p:cNvPr>
              <p:cNvSpPr txBox="1"/>
              <p:nvPr/>
            </p:nvSpPr>
            <p:spPr>
              <a:xfrm>
                <a:off x="4681970" y="975411"/>
                <a:ext cx="2494040" cy="93416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ru-RU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𝐶</m:t>
                          </m:r>
                        </m:den>
                      </m:f>
                      <m:r>
                        <a:rPr lang="ru-RU" i="0">
                          <a:latin typeface="Cambria Math" panose="02040503050406030204" pitchFamily="18" charset="0"/>
                        </a:rPr>
                        <m:t> </m:t>
                      </m:r>
                      <m:nary>
                        <m:naryPr>
                          <m:limLoc m:val="undOvr"/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С</m:t>
                          </m:r>
                        </m:sup>
                        <m:e>
                          <m:f>
                            <m:fPr>
                              <m:ctrlPr>
                                <a:rPr lang="ru-RU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d>
                                <m:dPr>
                                  <m:ctrlPr>
                                    <a:rPr lang="ru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d>
                            </m:num>
                            <m:den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  <m:d>
                                <m:dPr>
                                  <m:ctrlPr>
                                    <a:rPr lang="ru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d>
                            </m:den>
                          </m:f>
                        </m:e>
                      </m:nary>
                      <m:r>
                        <a:rPr lang="ru-RU" i="1">
                          <a:latin typeface="Cambria Math" panose="02040503050406030204" pitchFamily="18" charset="0"/>
                        </a:rPr>
                        <m:t>𝑑𝑠</m:t>
                      </m:r>
                      <m:r>
                        <a:rPr lang="ru-RU" i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9</m:t>
                          </m:r>
                        </m:e>
                      </m:d>
                      <m:r>
                        <a:rPr lang="ru-RU" i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B9D268D-EBB9-4B2E-9923-E5E90FE974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1970" y="975411"/>
                <a:ext cx="2494040" cy="934166"/>
              </a:xfrm>
              <a:prstGeom prst="rect">
                <a:avLst/>
              </a:prstGeom>
              <a:blipFill>
                <a:blip r:embed="rId6"/>
                <a:stretch>
                  <a:fillRect l="-4569" t="-102667" b="-162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334698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タイトル 1">
            <a:extLst>
              <a:ext uri="{FF2B5EF4-FFF2-40B4-BE49-F238E27FC236}">
                <a16:creationId xmlns:a16="http://schemas.microsoft.com/office/drawing/2014/main" id="{CA7C3D24-5A4A-D7C9-5D56-18763A96CB8C}"/>
              </a:ext>
            </a:extLst>
          </p:cNvPr>
          <p:cNvSpPr txBox="1"/>
          <p:nvPr/>
        </p:nvSpPr>
        <p:spPr>
          <a:xfrm>
            <a:off x="0" y="217001"/>
            <a:ext cx="12179998" cy="5355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b">
            <a:spAutoFit/>
          </a:bodyPr>
          <a:lstStyle>
            <a:lvl1pPr algn="ctr">
              <a:lnSpc>
                <a:spcPct val="90000"/>
              </a:lnSpc>
              <a:defRPr sz="6600" b="1">
                <a:solidFill>
                  <a:srgbClr val="130C77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algn="ctr">
              <a:spcBef>
                <a:spcPts val="800"/>
              </a:spcBef>
            </a:pPr>
            <a:r>
              <a:rPr lang="ru-RU" sz="3200" dirty="0">
                <a:solidFill>
                  <a:srgbClr val="130B77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Принципиальная схема скачка для ВЧ-2</a:t>
            </a:r>
            <a:endParaRPr lang="en-US" sz="3200" dirty="0">
              <a:solidFill>
                <a:srgbClr val="130B77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6551F30A-2EC6-D6CB-6FCA-F954C20588DA}"/>
              </a:ext>
            </a:extLst>
          </p:cNvPr>
          <p:cNvCxnSpPr>
            <a:cxnSpLocks/>
          </p:cNvCxnSpPr>
          <p:nvPr/>
        </p:nvCxnSpPr>
        <p:spPr>
          <a:xfrm>
            <a:off x="-28313" y="900675"/>
            <a:ext cx="12208311" cy="0"/>
          </a:xfrm>
          <a:prstGeom prst="line">
            <a:avLst/>
          </a:prstGeom>
          <a:ln w="28575">
            <a:solidFill>
              <a:srgbClr val="EA661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" name="正方形/長方形 43">
            <a:extLst>
              <a:ext uri="{FF2B5EF4-FFF2-40B4-BE49-F238E27FC236}">
                <a16:creationId xmlns:a16="http://schemas.microsoft.com/office/drawing/2014/main" id="{80C88079-DE28-B1CC-CDD3-75AA94CF3D01}"/>
              </a:ext>
            </a:extLst>
          </p:cNvPr>
          <p:cNvSpPr/>
          <p:nvPr/>
        </p:nvSpPr>
        <p:spPr>
          <a:xfrm>
            <a:off x="-12000" y="6248399"/>
            <a:ext cx="12204000" cy="632749"/>
          </a:xfrm>
          <a:prstGeom prst="rect">
            <a:avLst/>
          </a:prstGeom>
          <a:solidFill>
            <a:srgbClr val="160D9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n w="0"/>
              <a:solidFill>
                <a:srgbClr val="A6FA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4BC7E55C-944D-1CC4-E69A-BBE01467A5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36797-F4D4-DD41-819E-45BB962C0139}" type="datetime1">
              <a:rPr lang="ru-RU" smtClean="0"/>
              <a:t>01.04.2024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7BE0CBD4-4623-0A41-56A9-DD2C0C3051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IX </a:t>
            </a:r>
            <a:r>
              <a:rPr lang="ru-RU"/>
              <a:t>Международная конференция ЛаПлаз-2024
Москва, 2024 г.</a:t>
            </a:r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5D223A11-0EBD-3F08-A176-394E17A7B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047D9-457F-D340-9D26-D2C166E3779D}" type="slidenum">
              <a:rPr lang="ru-RU" smtClean="0"/>
              <a:t>9</a:t>
            </a:fld>
            <a:endParaRPr lang="ru-RU"/>
          </a:p>
        </p:txBody>
      </p:sp>
      <p:pic>
        <p:nvPicPr>
          <p:cNvPr id="10" name="88ae095048.jpg" descr="88ae095048.jpg">
            <a:extLst>
              <a:ext uri="{FF2B5EF4-FFF2-40B4-BE49-F238E27FC236}">
                <a16:creationId xmlns:a16="http://schemas.microsoft.com/office/drawing/2014/main" id="{79E4AD64-3E83-2CE7-98E7-FC7B5C904F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4691" y="6236736"/>
            <a:ext cx="637309" cy="653694"/>
          </a:xfrm>
          <a:prstGeom prst="rect">
            <a:avLst/>
          </a:prstGeom>
          <a:ln w="12700">
            <a:miter lim="400000"/>
          </a:ln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AA5A3245-00D5-AD3F-DBC1-4A00583AE04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954652"/>
            <a:ext cx="4700000" cy="3654717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A7CD6EC5-5870-1DD9-8319-29D422253CA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2961" y="963820"/>
            <a:ext cx="4635277" cy="363637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700BD8E-03A5-E19F-4442-5532A4EB7623}"/>
                  </a:ext>
                </a:extLst>
              </p:cNvPr>
              <p:cNvSpPr txBox="1"/>
              <p:nvPr/>
            </p:nvSpPr>
            <p:spPr>
              <a:xfrm>
                <a:off x="838200" y="4609369"/>
                <a:ext cx="10290716" cy="14835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ru-RU" dirty="0"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– </a:t>
                </a:r>
                <a:r>
                  <a:rPr lang="ru-RU" b="1" dirty="0"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О</a:t>
                </a:r>
                <a:r>
                  <a:rPr lang="ru-RU" sz="1800" b="1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граниченная величины самого скачка </a:t>
                </a:r>
                <a14:m>
                  <m:oMath xmlns:m="http://schemas.openxmlformats.org/officeDocument/2006/math">
                    <m:r>
                      <a:rPr lang="ru-RU" sz="1800" b="1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𝚫</m:t>
                    </m:r>
                    <m:sSub>
                      <m:sSubPr>
                        <m:ctrlPr>
                          <a:rPr lang="ru-RU" sz="1800" b="1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b="1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𝜸</m:t>
                        </m:r>
                      </m:e>
                      <m:sub>
                        <m:r>
                          <a:rPr lang="en-US" sz="1800" b="1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𝒕𝒓</m:t>
                        </m:r>
                      </m:sub>
                    </m:sSub>
                    <m:r>
                      <a:rPr lang="ru-RU" sz="1800" b="1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ru-RU" sz="1800" b="1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𝟎</m:t>
                    </m:r>
                    <m:r>
                      <a:rPr lang="ru-RU" sz="1800" b="1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ru-RU" sz="1800" b="1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𝟎𝟗</m:t>
                    </m:r>
                  </m:oMath>
                </a14:m>
                <a:r>
                  <a:rPr lang="ru-RU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br>
                  <a:rPr lang="ru-RU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ru-RU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– </a:t>
                </a:r>
                <a:r>
                  <a:rPr lang="ru-RU" b="1" dirty="0"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О</a:t>
                </a:r>
                <a:r>
                  <a:rPr lang="ru-RU" sz="1800" b="1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граниченный темп изменения критической энергии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ru-RU" sz="1800" b="1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1800" b="1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𝒅</m:t>
                        </m:r>
                        <m:sSub>
                          <m:sSubPr>
                            <m:ctrlPr>
                              <a:rPr lang="ru-RU" sz="1800" b="1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1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𝜸</m:t>
                            </m:r>
                          </m:e>
                          <m:sub>
                            <m:r>
                              <a:rPr lang="en-US" sz="1800" b="1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𝒕𝒓</m:t>
                            </m:r>
                          </m:sub>
                        </m:sSub>
                      </m:num>
                      <m:den>
                        <m:r>
                          <a:rPr lang="ru-RU" sz="1800" b="1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𝒅𝒕</m:t>
                        </m:r>
                      </m:den>
                    </m:f>
                    <m:r>
                      <a:rPr lang="ru-RU" sz="1800" b="1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ru-RU" sz="1800" b="1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𝟖</m:t>
                    </m:r>
                    <m:r>
                      <a:rPr lang="ru-RU" sz="1800" b="1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ru-RU" sz="1800" b="1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𝟓</m:t>
                    </m:r>
                    <m:r>
                      <a:rPr lang="ru-RU" sz="1800" b="1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sSup>
                      <m:sSupPr>
                        <m:ctrlPr>
                          <a:rPr lang="ru-RU" sz="1800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800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𝒄</m:t>
                        </m:r>
                      </m:e>
                      <m:sup>
                        <m:r>
                          <a:rPr lang="ru-RU" sz="1800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ru-RU" sz="1800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𝟏</m:t>
                        </m:r>
                      </m:sup>
                    </m:sSup>
                  </m:oMath>
                </a14:m>
                <a:r>
                  <a:rPr lang="ru-RU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br>
                  <a:rPr lang="ru-RU" dirty="0"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ru-RU" dirty="0"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– Т</a:t>
                </a:r>
                <a:r>
                  <a:rPr lang="ru-RU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емп ускорения в гармоническом ВЧ-2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ru-RU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𝑑</m:t>
                        </m:r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𝛾</m:t>
                        </m:r>
                      </m:num>
                      <m:den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𝑑𝑡</m:t>
                        </m:r>
                      </m:den>
                    </m:f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=30 </m:t>
                    </m:r>
                    <m:sSup>
                      <m:sSupPr>
                        <m:ctrlPr>
                          <a:rPr lang="ru-R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𝑐</m:t>
                        </m:r>
                      </m:e>
                      <m:sup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ru-RU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больше максимального темпа изменения критической энергии</a:t>
                </a:r>
              </a:p>
              <a:p>
                <a:r>
                  <a:rPr lang="ru-RU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– Рассматриваемый с</a:t>
                </a:r>
                <a:r>
                  <a:rPr lang="ru-RU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качок оказывается незначительным</a:t>
                </a:r>
                <a:endParaRPr lang="ru-RU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700BD8E-03A5-E19F-4442-5532A4EB76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609369"/>
                <a:ext cx="10290716" cy="1483548"/>
              </a:xfrm>
              <a:prstGeom prst="rect">
                <a:avLst/>
              </a:prstGeom>
              <a:blipFill>
                <a:blip r:embed="rId5"/>
                <a:stretch>
                  <a:fillRect l="-617" t="-9322" b="-593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71263231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4472</TotalTime>
  <Words>1311</Words>
  <Application>Microsoft Macintosh PowerPoint</Application>
  <PresentationFormat>Широкоэкранный</PresentationFormat>
  <Paragraphs>145</Paragraphs>
  <Slides>19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19</vt:i4>
      </vt:variant>
    </vt:vector>
  </HeadingPairs>
  <TitlesOfParts>
    <vt:vector size="26" baseType="lpstr">
      <vt:lpstr>Arial</vt:lpstr>
      <vt:lpstr>Calibri</vt:lpstr>
      <vt:lpstr>Calibri Light</vt:lpstr>
      <vt:lpstr>Cambria Math</vt:lpstr>
      <vt:lpstr>Times New Roman</vt:lpstr>
      <vt:lpstr>Wingdings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Microsoft Office User</dc:creator>
  <cp:lastModifiedBy>Microsoft Office User</cp:lastModifiedBy>
  <cp:revision>16</cp:revision>
  <dcterms:created xsi:type="dcterms:W3CDTF">2024-02-19T13:56:45Z</dcterms:created>
  <dcterms:modified xsi:type="dcterms:W3CDTF">2024-04-02T09:06:41Z</dcterms:modified>
</cp:coreProperties>
</file>